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2.xml" ContentType="application/vnd.openxmlformats-officedocument.presentationml.tags+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31"/>
  </p:notesMasterIdLst>
  <p:sldIdLst>
    <p:sldId id="265" r:id="rId3"/>
    <p:sldId id="266" r:id="rId4"/>
    <p:sldId id="256" r:id="rId5"/>
    <p:sldId id="299" r:id="rId6"/>
    <p:sldId id="300" r:id="rId7"/>
    <p:sldId id="301" r:id="rId8"/>
    <p:sldId id="302" r:id="rId9"/>
    <p:sldId id="304" r:id="rId10"/>
    <p:sldId id="298" r:id="rId11"/>
    <p:sldId id="305" r:id="rId12"/>
    <p:sldId id="319" r:id="rId13"/>
    <p:sldId id="261" r:id="rId14"/>
    <p:sldId id="306" r:id="rId15"/>
    <p:sldId id="303" r:id="rId16"/>
    <p:sldId id="307" r:id="rId17"/>
    <p:sldId id="308" r:id="rId18"/>
    <p:sldId id="311" r:id="rId19"/>
    <p:sldId id="310" r:id="rId20"/>
    <p:sldId id="283" r:id="rId21"/>
    <p:sldId id="309" r:id="rId22"/>
    <p:sldId id="312" r:id="rId23"/>
    <p:sldId id="318" r:id="rId24"/>
    <p:sldId id="313" r:id="rId25"/>
    <p:sldId id="314" r:id="rId26"/>
    <p:sldId id="315" r:id="rId27"/>
    <p:sldId id="284" r:id="rId28"/>
    <p:sldId id="317" r:id="rId29"/>
    <p:sldId id="267"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首页" id="{9CF7B0C9-A761-42D7-8178-18A531DBC66D}">
          <p14:sldIdLst>
            <p14:sldId id="265"/>
          </p14:sldIdLst>
        </p14:section>
        <p14:section name="目录页" id="{AF79938C-F5A9-4594-B91B-E5086DE7B20B}">
          <p14:sldIdLst>
            <p14:sldId id="266"/>
          </p14:sldIdLst>
        </p14:section>
        <p14:section name="内页" id="{A5E11F2E-C1F9-4482-B231-AEE9330207DE}">
          <p14:sldIdLst>
            <p14:sldId id="256"/>
            <p14:sldId id="299"/>
            <p14:sldId id="300"/>
            <p14:sldId id="301"/>
            <p14:sldId id="302"/>
            <p14:sldId id="304"/>
            <p14:sldId id="298"/>
            <p14:sldId id="305"/>
            <p14:sldId id="319"/>
            <p14:sldId id="261"/>
            <p14:sldId id="306"/>
            <p14:sldId id="303"/>
            <p14:sldId id="307"/>
            <p14:sldId id="308"/>
            <p14:sldId id="311"/>
            <p14:sldId id="310"/>
            <p14:sldId id="283"/>
            <p14:sldId id="309"/>
            <p14:sldId id="312"/>
            <p14:sldId id="318"/>
            <p14:sldId id="313"/>
            <p14:sldId id="314"/>
            <p14:sldId id="315"/>
            <p14:sldId id="284"/>
            <p14:sldId id="317"/>
          </p14:sldIdLst>
        </p14:section>
        <p14:section name="尾页" id="{59DD4326-F351-47EC-81AD-DDE2B18E75C5}">
          <p14:sldIdLst>
            <p14:sldId id="267"/>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FE"/>
    <a:srgbClr val="2B7FD3"/>
    <a:srgbClr val="D9D9D9"/>
    <a:srgbClr val="404040"/>
    <a:srgbClr val="113E6A"/>
    <a:srgbClr val="7A7A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1" autoAdjust="0"/>
    <p:restoredTop sz="94660"/>
  </p:normalViewPr>
  <p:slideViewPr>
    <p:cSldViewPr snapToGrid="0">
      <p:cViewPr varScale="1">
        <p:scale>
          <a:sx n="80" d="100"/>
          <a:sy n="80" d="100"/>
        </p:scale>
        <p:origin x="754" y="67"/>
      </p:cViewPr>
      <p:guideLst>
        <p:guide orient="horz" pos="2160"/>
        <p:guide pos="3840"/>
      </p:guideLst>
    </p:cSldViewPr>
  </p:slideViewPr>
  <p:notesTextViewPr>
    <p:cViewPr>
      <p:scale>
        <a:sx n="1" d="1"/>
        <a:sy n="1" d="1"/>
      </p:scale>
      <p:origin x="0" y="0"/>
    </p:cViewPr>
  </p:notesTextViewPr>
  <p:sorterViewPr>
    <p:cViewPr>
      <p:scale>
        <a:sx n="75" d="100"/>
        <a:sy n="75" d="100"/>
      </p:scale>
      <p:origin x="0" y="-690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 Id="rId8" Type="http://schemas.openxmlformats.org/officeDocument/2006/relationships/slide" Target="slides/slide6.xml"/></Relationships>
</file>

<file path=ppt/media/hdphoto1.wdp>
</file>

<file path=ppt/media/image1.jpeg>
</file>

<file path=ppt/media/image10.png>
</file>

<file path=ppt/media/image11.jpg>
</file>

<file path=ppt/media/image12.gif>
</file>

<file path=ppt/media/image13.gif>
</file>

<file path=ppt/media/image14.gif>
</file>

<file path=ppt/media/image15.png>
</file>

<file path=ppt/media/image16.gif>
</file>

<file path=ppt/media/image16.png>
</file>

<file path=ppt/media/image17.gif>
</file>

<file path=ppt/media/image18.png>
</file>

<file path=ppt/media/image19.png>
</file>

<file path=ppt/media/image2.jpeg>
</file>

<file path=ppt/media/image20.png>
</file>

<file path=ppt/media/image21.gif>
</file>

<file path=ppt/media/image22.gif>
</file>

<file path=ppt/media/image23.gif>
</file>

<file path=ppt/media/image24.gif>
</file>

<file path=ppt/media/image24.png>
</file>

<file path=ppt/media/image25.gif>
</file>

<file path=ppt/media/image26.gif>
</file>

<file path=ppt/media/image27.gif>
</file>

<file path=ppt/media/image27.png>
</file>

<file path=ppt/media/image29.png>
</file>

<file path=ppt/media/image3.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075532-DB28-48B1-86E9-D9BFEF7A037B}" type="datetimeFigureOut">
              <a:rPr lang="zh-CN" altLang="en-US" smtClean="0"/>
              <a:t>2023/11/19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8BF28B-428F-470F-BE5C-ED93D8D7AFB0}"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今天我们小组要汇报的论文题目为窄带系统的射频指纹识别、建模和分类。主要从研究背景、研究方法、实验结果、结论总结四个方面进行汇报。</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ea typeface="等线" panose="02010600030101010101" pitchFamily="2" charset="-122"/>
                <a:cs typeface="Times New Roman" panose="02020603050405020304" pitchFamily="18" charset="0"/>
              </a:rPr>
              <a:t>可以增强无线网络安全、保护数据隐私、提高全球定位系统、广播自动相关监视系统等关键民用领域的抗欺骗能力。也可以提升电子情报侦察和电磁频谱态势感知等能力，是未来认知电子战、电子侦察、综合频管等领域的关键支撑技术</a:t>
            </a:r>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11</a:t>
            </a:fld>
            <a:endParaRPr lang="zh-CN" altLang="en-US"/>
          </a:p>
        </p:txBody>
      </p:sp>
    </p:spTree>
    <p:extLst>
      <p:ext uri="{BB962C8B-B14F-4D97-AF65-F5344CB8AC3E}">
        <p14:creationId xmlns:p14="http://schemas.microsoft.com/office/powerpoint/2010/main" val="32089592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此次研究中，他们主要采用深度学习的方法对设备信息进行训练和推理。就像生物指纹识别的原理一样，射频指纹的识别也主要分为两步，首先接收不同设备发出的信号，传入深度神经网络进行学习，之后对于一个未知设备发出信号，只需要传入推理机就能对设备进行认证。这篇文章中，他们使用了一个比较经典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CNN</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模型，主要根据</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AlexNET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进行微调。</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13</a:t>
            </a:fld>
            <a:endParaRPr lang="zh-CN" altLang="en-US"/>
          </a:p>
        </p:txBody>
      </p:sp>
    </p:spTree>
    <p:extLst>
      <p:ext uri="{BB962C8B-B14F-4D97-AF65-F5344CB8AC3E}">
        <p14:creationId xmlns:p14="http://schemas.microsoft.com/office/powerpoint/2010/main" val="286402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从无线的角度来说，接收信号</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yt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可以写成上面的公式，</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DUT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是待检测设备，发出</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xt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的信号，发送机的硬件特性为</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Fk</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，经过</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Fk</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的影响后，会和信道进行卷积操作。接收机接收到后，同样受到接收机硬件特性</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G</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的影响，再加上热噪声</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nt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，这就是最基本的接收信号的模型。但在这篇论文中，由于实验会固定发送机和接收机的位置，所以</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的影响可以忽略。</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14</a:t>
            </a:fld>
            <a:endParaRPr lang="zh-CN" altLang="en-US"/>
          </a:p>
        </p:txBody>
      </p:sp>
    </p:spTree>
    <p:extLst>
      <p:ext uri="{BB962C8B-B14F-4D97-AF65-F5344CB8AC3E}">
        <p14:creationId xmlns:p14="http://schemas.microsoft.com/office/powerpoint/2010/main" val="3909094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ea typeface="等线" panose="02010600030101010101" pitchFamily="2" charset="-122"/>
                <a:cs typeface="Times New Roman" panose="02020603050405020304" pitchFamily="18" charset="0"/>
              </a:rPr>
              <a:t>对于发送机的硬件失真建模，其实就是上图的</a:t>
            </a:r>
            <a:r>
              <a:rPr lang="en-US" altLang="zh-CN" sz="1800" dirty="0">
                <a:effectLst/>
                <a:ea typeface="等线" panose="02010600030101010101" pitchFamily="2" charset="-122"/>
                <a:cs typeface="Times New Roman" panose="02020603050405020304" pitchFamily="18" charset="0"/>
              </a:rPr>
              <a:t>Tx</a:t>
            </a:r>
            <a:r>
              <a:rPr lang="zh-CN" altLang="zh-CN" sz="1800" dirty="0">
                <a:effectLst/>
                <a:ea typeface="等线" panose="02010600030101010101" pitchFamily="2" charset="-122"/>
                <a:cs typeface="Times New Roman" panose="02020603050405020304" pitchFamily="18" charset="0"/>
              </a:rPr>
              <a:t>，他们研究主要考虑了三部分的影响，晶振偏差造成的</a:t>
            </a:r>
            <a:r>
              <a:rPr lang="en-US" altLang="zh-CN" sz="1800" dirty="0">
                <a:effectLst/>
                <a:ea typeface="等线" panose="02010600030101010101" pitchFamily="2" charset="-122"/>
                <a:cs typeface="Times New Roman" panose="02020603050405020304" pitchFamily="18" charset="0"/>
              </a:rPr>
              <a:t>CFO</a:t>
            </a:r>
            <a:r>
              <a:rPr lang="zh-CN" altLang="zh-CN" sz="1800" dirty="0">
                <a:effectLst/>
                <a:ea typeface="等线" panose="02010600030101010101" pitchFamily="2" charset="-122"/>
                <a:cs typeface="Times New Roman" panose="02020603050405020304" pitchFamily="18" charset="0"/>
              </a:rPr>
              <a:t>（载波频率偏移）和相位噪声；混频器造成的增益不平衡和相位不平衡；以及</a:t>
            </a:r>
            <a:r>
              <a:rPr lang="en-US" altLang="zh-CN" sz="1800" dirty="0">
                <a:effectLst/>
                <a:ea typeface="等线" panose="02010600030101010101" pitchFamily="2" charset="-122"/>
                <a:cs typeface="Times New Roman" panose="02020603050405020304" pitchFamily="18" charset="0"/>
              </a:rPr>
              <a:t>PA</a:t>
            </a:r>
            <a:r>
              <a:rPr lang="zh-CN" altLang="zh-CN" sz="1800" dirty="0">
                <a:effectLst/>
                <a:ea typeface="等线" panose="02010600030101010101" pitchFamily="2" charset="-122"/>
                <a:cs typeface="Times New Roman" panose="02020603050405020304" pitchFamily="18" charset="0"/>
              </a:rPr>
              <a:t>（功率放大器）的非线性。</a:t>
            </a:r>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15</a:t>
            </a:fld>
            <a:endParaRPr lang="zh-CN" altLang="en-US"/>
          </a:p>
        </p:txBody>
      </p:sp>
    </p:spTree>
    <p:extLst>
      <p:ext uri="{BB962C8B-B14F-4D97-AF65-F5344CB8AC3E}">
        <p14:creationId xmlns:p14="http://schemas.microsoft.com/office/powerpoint/2010/main" val="37942738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不同的硬件特性会给星座图带来不同的变化，这里他们使用的是</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进制的正交振幅调制。可以看到对于</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bcd</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来说增益不平衡，相位不平衡和功放非线性带来的变化都是稳定的，可以提取出来，相位噪声造成的影响虽然是不稳定的，但是可以看出影响较小，所以他们就忽略了。</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16</a:t>
            </a:fld>
            <a:endParaRPr lang="zh-CN" altLang="en-US"/>
          </a:p>
        </p:txBody>
      </p:sp>
    </p:spTree>
    <p:extLst>
      <p:ext uri="{BB962C8B-B14F-4D97-AF65-F5344CB8AC3E}">
        <p14:creationId xmlns:p14="http://schemas.microsoft.com/office/powerpoint/2010/main" val="1362078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而对于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CFO</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（载波频率偏移），他们研究发现，在不同时间有不同的影响，从图上可以看出对于不同的设备，在不同时间可能表现出相同的特征，这种时变性不适合作为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RFFI</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协议的特征，所以他们对该偏移进行了补偿，在后续的实验也证明了补偿之后的信号能提高模型分类的准确度。</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17</a:t>
            </a:fld>
            <a:endParaRPr lang="zh-CN" altLang="en-US"/>
          </a:p>
        </p:txBody>
      </p:sp>
    </p:spTree>
    <p:extLst>
      <p:ext uri="{BB962C8B-B14F-4D97-AF65-F5344CB8AC3E}">
        <p14:creationId xmlns:p14="http://schemas.microsoft.com/office/powerpoint/2010/main" val="29996224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对于接收机的硬件失真建模，其实就是之前图上的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Rx</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，和发送机类似，也有晶振偏差造成的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CFO</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（载波频率偏移）和相位噪声以及混频器造成的增益和相位不平衡。而对于接收机内部的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LNA</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也就是低噪放，在结构上比较稳定，没有像功放那样的非线性特征。</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18</a:t>
            </a:fld>
            <a:endParaRPr lang="zh-CN" altLang="en-US"/>
          </a:p>
        </p:txBody>
      </p:sp>
    </p:spTree>
    <p:extLst>
      <p:ext uri="{BB962C8B-B14F-4D97-AF65-F5344CB8AC3E}">
        <p14:creationId xmlns:p14="http://schemas.microsoft.com/office/powerpoint/2010/main" val="2787078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为了研究发送机和接收机硬件失真对模型性能的影响，具体表现为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CNN</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模型预测的准确度，他们做了两组仿真实验。</a:t>
            </a:r>
          </a:p>
          <a:p>
            <a:pPr indent="26670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首先为了研究发送机硬件失真的影响，他们假设使用同一台完美的接收机，并考虑了不同场合进行对照实验。第一次只考虑增益不平衡，第二次只考虑相位不平衡，然后第三次同时考虑增益和相位不平衡，第四次只考虑功放非线性，第五次考虑所有因素。最后得出这个仿真图。</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20</a:t>
            </a:fld>
            <a:endParaRPr lang="zh-CN" altLang="en-US"/>
          </a:p>
        </p:txBody>
      </p:sp>
    </p:spTree>
    <p:extLst>
      <p:ext uri="{BB962C8B-B14F-4D97-AF65-F5344CB8AC3E}">
        <p14:creationId xmlns:p14="http://schemas.microsoft.com/office/powerpoint/2010/main" val="3873673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3</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这个图可能看不太清楚，第一幅图的横坐标是发送信号长度，可以看到随着发送信号长度的增加，准确度有明显提升，这能很好解释，信号越长，从中能够提取的硬件信息就越多，就能更好分类。第二幅图的横坐标是信噪比，随着信噪比的提升，信号受影响幅度越小，也很好理解。从纵向看，两幅图的趋势大致一致。仅考虑单个影响因素的分组分类性能都不太理想，而随着多个考虑因素的叠加，模型性能也逐步提高。</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21</a:t>
            </a:fld>
            <a:endParaRPr lang="zh-CN" altLang="en-US"/>
          </a:p>
        </p:txBody>
      </p:sp>
    </p:spTree>
    <p:extLst>
      <p:ext uri="{BB962C8B-B14F-4D97-AF65-F5344CB8AC3E}">
        <p14:creationId xmlns:p14="http://schemas.microsoft.com/office/powerpoint/2010/main" val="32897657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对于发送机的实验是固定了相同的接收机，而实际中，不可能只用一台接收机接收信息，所以他们也做了接收机影响的仿真实验。分别考虑没有硬件失真，只考虑增益不平衡、只考虑相位不平衡和都考虑。</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22</a:t>
            </a:fld>
            <a:endParaRPr lang="zh-CN" altLang="en-US"/>
          </a:p>
        </p:txBody>
      </p:sp>
    </p:spTree>
    <p:extLst>
      <p:ext uri="{BB962C8B-B14F-4D97-AF65-F5344CB8AC3E}">
        <p14:creationId xmlns:p14="http://schemas.microsoft.com/office/powerpoint/2010/main" val="3957702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ea typeface="等线" panose="02010600030101010101" pitchFamily="2" charset="-122"/>
                <a:cs typeface="Times New Roman" panose="02020603050405020304" pitchFamily="18" charset="0"/>
              </a:rPr>
              <a:t>结果表明，接收机的不同会影响模型性能。当接收机没有失真，横坐标为</a:t>
            </a:r>
            <a:r>
              <a:rPr lang="en-US" altLang="zh-CN" sz="1800" dirty="0">
                <a:effectLst/>
                <a:ea typeface="等线" panose="02010600030101010101" pitchFamily="2" charset="-122"/>
                <a:cs typeface="Times New Roman" panose="02020603050405020304" pitchFamily="18" charset="0"/>
              </a:rPr>
              <a:t>0</a:t>
            </a:r>
            <a:r>
              <a:rPr lang="zh-CN" altLang="zh-CN" sz="1800" dirty="0">
                <a:effectLst/>
                <a:ea typeface="等线" panose="02010600030101010101" pitchFamily="2" charset="-122"/>
                <a:cs typeface="Times New Roman" panose="02020603050405020304" pitchFamily="18" charset="0"/>
              </a:rPr>
              <a:t>时，有较好的性能，但随着相位不平衡和增益不平衡分别增加，模型性能逐渐降低。</a:t>
            </a:r>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23</a:t>
            </a:fld>
            <a:endParaRPr lang="zh-CN" altLang="en-US"/>
          </a:p>
        </p:txBody>
      </p:sp>
    </p:spTree>
    <p:extLst>
      <p:ext uri="{BB962C8B-B14F-4D97-AF65-F5344CB8AC3E}">
        <p14:creationId xmlns:p14="http://schemas.microsoft.com/office/powerpoint/2010/main" val="12519232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当两者同时变化时，性能变化就像这样，也很好理解。这里研究了相同的发送信号和随机的发送信号，从模型的最高点也可以看出，采用相同的信号更好识别一点。</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24</a:t>
            </a:fld>
            <a:endParaRPr lang="zh-CN" altLang="en-US"/>
          </a:p>
        </p:txBody>
      </p:sp>
    </p:spTree>
    <p:extLst>
      <p:ext uri="{BB962C8B-B14F-4D97-AF65-F5344CB8AC3E}">
        <p14:creationId xmlns:p14="http://schemas.microsoft.com/office/powerpoint/2010/main" val="40620800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最后，模型性能也会受到待分类设备数量的影响。当射频失真在同一范围内时，模型对更多的设备进行分类会更加困难，因为他们的特征将彼此更接近。</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25</a:t>
            </a:fld>
            <a:endParaRPr lang="zh-CN" altLang="en-US"/>
          </a:p>
        </p:txBody>
      </p:sp>
    </p:spTree>
    <p:extLst>
      <p:ext uri="{BB962C8B-B14F-4D97-AF65-F5344CB8AC3E}">
        <p14:creationId xmlns:p14="http://schemas.microsoft.com/office/powerpoint/2010/main" val="27968937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26</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27</a:t>
            </a:fld>
            <a:endParaRPr lang="zh-CN" altLang="en-US"/>
          </a:p>
        </p:txBody>
      </p:sp>
    </p:spTree>
    <p:extLst>
      <p:ext uri="{BB962C8B-B14F-4D97-AF65-F5344CB8AC3E}">
        <p14:creationId xmlns:p14="http://schemas.microsoft.com/office/powerpoint/2010/main" val="33840697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28</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dirty="0">
                <a:effectLst/>
                <a:ea typeface="等线" panose="02010600030101010101" pitchFamily="2" charset="-122"/>
                <a:cs typeface="Times New Roman" panose="02020603050405020304" pitchFamily="18" charset="0"/>
              </a:rPr>
              <a:t>首先呢物联网</a:t>
            </a:r>
            <a:r>
              <a:rPr lang="en-US" altLang="zh-CN" sz="1800" dirty="0">
                <a:effectLst/>
                <a:ea typeface="等线" panose="02010600030101010101" pitchFamily="2" charset="-122"/>
                <a:cs typeface="Times New Roman" panose="02020603050405020304" pitchFamily="18" charset="0"/>
              </a:rPr>
              <a:t>IoT</a:t>
            </a:r>
            <a:r>
              <a:rPr lang="zh-CN" altLang="zh-CN" sz="1800" dirty="0">
                <a:effectLst/>
                <a:ea typeface="等线" panose="02010600030101010101" pitchFamily="2" charset="-122"/>
                <a:cs typeface="Times New Roman" panose="02020603050405020304" pitchFamily="18" charset="0"/>
              </a:rPr>
              <a:t>，应该都比较熟悉，</a:t>
            </a:r>
            <a:r>
              <a:rPr lang="en-US" altLang="zh-CN" sz="1800" dirty="0">
                <a:effectLst/>
                <a:ea typeface="等线" panose="02010600030101010101" pitchFamily="2" charset="-122"/>
                <a:cs typeface="Times New Roman" panose="02020603050405020304" pitchFamily="18" charset="0"/>
              </a:rPr>
              <a:t>IoT</a:t>
            </a:r>
            <a:r>
              <a:rPr lang="zh-CN" altLang="zh-CN" sz="1800" dirty="0">
                <a:effectLst/>
                <a:ea typeface="等线" panose="02010600030101010101" pitchFamily="2" charset="-122"/>
                <a:cs typeface="Times New Roman" panose="02020603050405020304" pitchFamily="18" charset="0"/>
              </a:rPr>
              <a:t>想实现的事情简单来说就是把很多现实生活中的设备连接到互联网中，这需要</a:t>
            </a:r>
            <a:r>
              <a:rPr lang="en-US" altLang="zh-CN" sz="1800" dirty="0">
                <a:effectLst/>
                <a:ea typeface="等线" panose="02010600030101010101" pitchFamily="2" charset="-122"/>
                <a:cs typeface="Times New Roman" panose="02020603050405020304" pitchFamily="18" charset="0"/>
              </a:rPr>
              <a:t>IoT</a:t>
            </a:r>
            <a:r>
              <a:rPr lang="zh-CN" altLang="zh-CN" sz="1800" dirty="0">
                <a:effectLst/>
                <a:ea typeface="等线" panose="02010600030101010101" pitchFamily="2" charset="-122"/>
                <a:cs typeface="Times New Roman" panose="02020603050405020304" pitchFamily="18" charset="0"/>
              </a:rPr>
              <a:t>设备具备最主要的三种能力，传感能力，通信能力，以及简单的处理能力。像这个图上很多设备，比如常见的智能手表，到摄像头甚至暖气片都能联网，</a:t>
            </a:r>
            <a:r>
              <a:rPr lang="en-US" altLang="zh-CN" sz="1800" dirty="0">
                <a:effectLst/>
                <a:ea typeface="等线" panose="02010600030101010101" pitchFamily="2" charset="-122"/>
                <a:cs typeface="Times New Roman" panose="02020603050405020304" pitchFamily="18" charset="0"/>
              </a:rPr>
              <a:t>IoT</a:t>
            </a:r>
            <a:r>
              <a:rPr lang="zh-CN" altLang="zh-CN" sz="1800" dirty="0">
                <a:effectLst/>
                <a:ea typeface="等线" panose="02010600030101010101" pitchFamily="2" charset="-122"/>
                <a:cs typeface="Times New Roman" panose="02020603050405020304" pitchFamily="18" charset="0"/>
              </a:rPr>
              <a:t>的应用也推动了互联医疗、智慧城市、智慧兵装的发展。</a:t>
            </a:r>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4</a:t>
            </a:fld>
            <a:endParaRPr lang="zh-CN" altLang="en-US"/>
          </a:p>
        </p:txBody>
      </p:sp>
    </p:spTree>
    <p:extLst>
      <p:ext uri="{BB962C8B-B14F-4D97-AF65-F5344CB8AC3E}">
        <p14:creationId xmlns:p14="http://schemas.microsoft.com/office/powerpoint/2010/main" val="15085336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IoT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刚才提到比较重要的概念是得有通信的能力，没有通信就无法组成网络。从通信的角度来说，目前为止，有很多种无线通信协议，比较熟悉的就是与手机相关</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Cellular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相关的通信，从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2G</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到现在的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5G</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，或者</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WIFI</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和蓝牙。其他的像智能家居中的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Zigbee</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，智能抄表中</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NB-IoT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，而这篇论文他们主要基于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Lora</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设备进行实验。</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5</a:t>
            </a:fld>
            <a:endParaRPr lang="zh-CN" altLang="en-US"/>
          </a:p>
        </p:txBody>
      </p:sp>
    </p:spTree>
    <p:extLst>
      <p:ext uri="{BB962C8B-B14F-4D97-AF65-F5344CB8AC3E}">
        <p14:creationId xmlns:p14="http://schemas.microsoft.com/office/powerpoint/2010/main" val="3963228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对于上面提到所有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IoT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技术，都有一个最大的问题没有解决，就是安全问题。这里列了一些</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1617</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年比较久远的案例。第一个是在医用设备上，比如心脏起搏器，它其实是有无线通信功能的，有研究人员发现，他的加密算法做得比较差，容易被破解；第二个是大众汽车，现在很多车都能无线解锁，靠近车辆就会打开，研究人员破解了解锁车辆的无线信号；第三个是</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wifi</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的协议漏洞。</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6</a:t>
            </a:fld>
            <a:endParaRPr lang="zh-CN" altLang="en-US"/>
          </a:p>
        </p:txBody>
      </p:sp>
    </p:spTree>
    <p:extLst>
      <p:ext uri="{BB962C8B-B14F-4D97-AF65-F5344CB8AC3E}">
        <p14:creationId xmlns:p14="http://schemas.microsoft.com/office/powerpoint/2010/main" val="28309331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那么从物理层安全的角度，主要有两个方面，一个是验证一个是加密，他们这次研究主要针对验证。</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7</a:t>
            </a:fld>
            <a:endParaRPr lang="zh-CN" altLang="en-US"/>
          </a:p>
        </p:txBody>
      </p:sp>
    </p:spTree>
    <p:extLst>
      <p:ext uri="{BB962C8B-B14F-4D97-AF65-F5344CB8AC3E}">
        <p14:creationId xmlns:p14="http://schemas.microsoft.com/office/powerpoint/2010/main" val="1137016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传统的验证方法通常是基于密码学的，一个是挑战应答认证，分为对称密钥和公私钥，另一个是设备身份认证。对于对称加密系统，他的问题在于它没有办法很方便的分享一个密码，在物理层很难实现。对于公私钥系统，从计算的角度非常复杂，简单</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IoT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设备不一定有充足的计算资源。对于设备身份信息一般是基于设备的软件地址如</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MAC</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IP</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地址，而这些地址很容易被篡改。</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8</a:t>
            </a:fld>
            <a:endParaRPr lang="zh-CN" altLang="en-US"/>
          </a:p>
        </p:txBody>
      </p:sp>
    </p:spTree>
    <p:extLst>
      <p:ext uri="{BB962C8B-B14F-4D97-AF65-F5344CB8AC3E}">
        <p14:creationId xmlns:p14="http://schemas.microsoft.com/office/powerpoint/2010/main" val="2594776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那么有没有一种安全的、不是基于密码学的验证技术？首先先简单介绍一下生物指纹，比如手机的指纹解锁分为两步，录入指纹信息和识别指纹，而这项技术依赖的原理是每个人的生物指纹是独一无二的。那么无线设备，</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IoT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设备是不是也存在一个独一无二的特征。</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9</a:t>
            </a:fld>
            <a:endParaRPr lang="zh-CN" altLang="en-US"/>
          </a:p>
        </p:txBody>
      </p:sp>
    </p:spTree>
    <p:extLst>
      <p:ext uri="{BB962C8B-B14F-4D97-AF65-F5344CB8AC3E}">
        <p14:creationId xmlns:p14="http://schemas.microsoft.com/office/powerpoint/2010/main" val="324396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事实上，每一个无线射频设备都有独一无二的指纹，叫做</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RFF</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射频指纹。</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RFF</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独一无二是由于制造工艺的原因，使硬件特性与标准值存在偏差，会对无线传输信号产生轻微影响。由于这些影响唯一、稳定且难以篡改、模仿和克隆的特性，在民用和军用领域有着广阔的应用前景。</a:t>
            </a:r>
          </a:p>
          <a:p>
            <a:endParaRPr lang="zh-CN" altLang="en-US" dirty="0"/>
          </a:p>
        </p:txBody>
      </p:sp>
      <p:sp>
        <p:nvSpPr>
          <p:cNvPr id="4" name="灯片编号占位符 3"/>
          <p:cNvSpPr>
            <a:spLocks noGrp="1"/>
          </p:cNvSpPr>
          <p:nvPr>
            <p:ph type="sldNum" sz="quarter" idx="10"/>
          </p:nvPr>
        </p:nvSpPr>
        <p:spPr/>
        <p:txBody>
          <a:bodyPr/>
          <a:lstStyle/>
          <a:p>
            <a:fld id="{078BF28B-428F-470F-BE5C-ED93D8D7AFB0}" type="slidenum">
              <a:rPr lang="zh-CN" altLang="en-US" smtClean="0"/>
              <a:t>10</a:t>
            </a:fld>
            <a:endParaRPr lang="zh-CN" altLang="en-US"/>
          </a:p>
        </p:txBody>
      </p:sp>
    </p:spTree>
    <p:extLst>
      <p:ext uri="{BB962C8B-B14F-4D97-AF65-F5344CB8AC3E}">
        <p14:creationId xmlns:p14="http://schemas.microsoft.com/office/powerpoint/2010/main" val="2408649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405" y="1122363"/>
            <a:ext cx="914519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3405" y="3602038"/>
            <a:ext cx="9145190" cy="1655762"/>
          </a:xfrm>
        </p:spPr>
        <p:txBody>
          <a:bodyPr/>
          <a:lstStyle>
            <a:lvl1pPr marL="0" indent="0" algn="ctr">
              <a:buNone/>
              <a:defRPr sz="2400"/>
            </a:lvl1pPr>
            <a:lvl2pPr marL="457200" indent="0" algn="ctr">
              <a:buNone/>
              <a:defRPr sz="2000"/>
            </a:lvl2pPr>
            <a:lvl3pPr marL="913765" indent="0" algn="ctr">
              <a:buNone/>
              <a:defRPr sz="1800"/>
            </a:lvl3pPr>
            <a:lvl4pPr marL="1370965" indent="0" algn="ctr">
              <a:buNone/>
              <a:defRPr sz="1600"/>
            </a:lvl4pPr>
            <a:lvl5pPr marL="1828165" indent="0" algn="ctr">
              <a:buNone/>
              <a:defRPr sz="1600"/>
            </a:lvl5pPr>
            <a:lvl6pPr marL="2285365" indent="0" algn="ctr">
              <a:buNone/>
              <a:defRPr sz="1600"/>
            </a:lvl6pPr>
            <a:lvl7pPr marL="2741930" indent="0" algn="ctr">
              <a:buNone/>
              <a:defRPr sz="1600"/>
            </a:lvl7pPr>
            <a:lvl8pPr marL="3199130" indent="0" algn="ctr">
              <a:buNone/>
              <a:defRPr sz="1600"/>
            </a:lvl8pPr>
            <a:lvl9pPr marL="3656330" indent="0" algn="ctr">
              <a:buNone/>
              <a:defRPr sz="1600"/>
            </a:lvl9pPr>
          </a:lstStyle>
          <a:p>
            <a:r>
              <a:rPr lang="zh-CN" altLang="en-US"/>
              <a:t>单击此处编辑母版副标题样式</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525" y="1709739"/>
            <a:ext cx="10516255"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525" y="4589464"/>
            <a:ext cx="10516255" cy="1500187"/>
          </a:xfrm>
        </p:spPr>
        <p:txBody>
          <a:bodyPr/>
          <a:lstStyle>
            <a:lvl1pPr marL="0" indent="0">
              <a:buNone/>
              <a:defRPr sz="2400"/>
            </a:lvl1pPr>
            <a:lvl2pPr marL="457200" indent="0">
              <a:buNone/>
              <a:defRPr sz="2000"/>
            </a:lvl2pPr>
            <a:lvl3pPr marL="913765" indent="0">
              <a:buNone/>
              <a:defRPr sz="1800"/>
            </a:lvl3pPr>
            <a:lvl4pPr marL="1370965" indent="0">
              <a:buNone/>
              <a:defRPr sz="1600"/>
            </a:lvl4pPr>
            <a:lvl5pPr marL="1828165" indent="0">
              <a:buNone/>
              <a:defRPr sz="1600"/>
            </a:lvl5pPr>
            <a:lvl6pPr marL="2285365" indent="0">
              <a:buNone/>
              <a:defRPr sz="1600"/>
            </a:lvl6pPr>
            <a:lvl7pPr marL="2741930" indent="0">
              <a:buNone/>
              <a:defRPr sz="1600"/>
            </a:lvl7pPr>
            <a:lvl8pPr marL="3199130" indent="0">
              <a:buNone/>
              <a:defRPr sz="1600"/>
            </a:lvl8pPr>
            <a:lvl9pPr marL="3656330" indent="0">
              <a:buNone/>
              <a:defRPr sz="1600"/>
            </a:lvl9pPr>
          </a:lstStyle>
          <a:p>
            <a:pPr lvl="0"/>
            <a:r>
              <a:rPr lang="zh-CN" altLang="en-US"/>
              <a:t>单击此处编辑母版文本样式</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362" y="1600201"/>
            <a:ext cx="5409675" cy="4525963"/>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71378" y="1600201"/>
            <a:ext cx="5411261" cy="4525963"/>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460" y="365126"/>
            <a:ext cx="10516254" cy="1325563"/>
          </a:xfrm>
        </p:spPr>
        <p:txBody>
          <a:bodyPr/>
          <a:lstStyle/>
          <a:p>
            <a:r>
              <a:rPr lang="zh-CN" altLang="en-US"/>
              <a:t>单击此处编辑母版标题样式</a:t>
            </a:r>
          </a:p>
        </p:txBody>
      </p:sp>
      <p:sp>
        <p:nvSpPr>
          <p:cNvPr id="3" name="文本占位符 2"/>
          <p:cNvSpPr>
            <a:spLocks noGrp="1"/>
          </p:cNvSpPr>
          <p:nvPr>
            <p:ph type="body" idx="1"/>
          </p:nvPr>
        </p:nvSpPr>
        <p:spPr>
          <a:xfrm>
            <a:off x="839461" y="1681163"/>
            <a:ext cx="5157360" cy="823912"/>
          </a:xfrm>
        </p:spPr>
        <p:txBody>
          <a:bodyPr anchor="b"/>
          <a:lstStyle>
            <a:lvl1pPr marL="0" indent="0">
              <a:buNone/>
              <a:defRPr sz="2400" b="1"/>
            </a:lvl1pPr>
            <a:lvl2pPr marL="457200" indent="0">
              <a:buNone/>
              <a:defRPr sz="2000" b="1"/>
            </a:lvl2pPr>
            <a:lvl3pPr marL="913765" indent="0">
              <a:buNone/>
              <a:defRPr sz="1800" b="1"/>
            </a:lvl3pPr>
            <a:lvl4pPr marL="1370965" indent="0">
              <a:buNone/>
              <a:defRPr sz="1600" b="1"/>
            </a:lvl4pPr>
            <a:lvl5pPr marL="1828165" indent="0">
              <a:buNone/>
              <a:defRPr sz="1600" b="1"/>
            </a:lvl5pPr>
            <a:lvl6pPr marL="2285365" indent="0">
              <a:buNone/>
              <a:defRPr sz="1600" b="1"/>
            </a:lvl6pPr>
            <a:lvl7pPr marL="2741930" indent="0">
              <a:buNone/>
              <a:defRPr sz="1600" b="1"/>
            </a:lvl7pPr>
            <a:lvl8pPr marL="3199130" indent="0">
              <a:buNone/>
              <a:defRPr sz="1600" b="1"/>
            </a:lvl8pPr>
            <a:lvl9pPr marL="365633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461" y="2505075"/>
            <a:ext cx="5157360" cy="3684588"/>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6172964" y="1681163"/>
            <a:ext cx="5182750" cy="823912"/>
          </a:xfrm>
        </p:spPr>
        <p:txBody>
          <a:bodyPr anchor="b"/>
          <a:lstStyle>
            <a:lvl1pPr marL="0" indent="0">
              <a:buNone/>
              <a:defRPr sz="2400" b="1"/>
            </a:lvl1pPr>
            <a:lvl2pPr marL="457200" indent="0">
              <a:buNone/>
              <a:defRPr sz="2000" b="1"/>
            </a:lvl2pPr>
            <a:lvl3pPr marL="913765" indent="0">
              <a:buNone/>
              <a:defRPr sz="1800" b="1"/>
            </a:lvl3pPr>
            <a:lvl4pPr marL="1370965" indent="0">
              <a:buNone/>
              <a:defRPr sz="1600" b="1"/>
            </a:lvl4pPr>
            <a:lvl5pPr marL="1828165" indent="0">
              <a:buNone/>
              <a:defRPr sz="1600" b="1"/>
            </a:lvl5pPr>
            <a:lvl6pPr marL="2285365" indent="0">
              <a:buNone/>
              <a:defRPr sz="1600" b="1"/>
            </a:lvl6pPr>
            <a:lvl7pPr marL="2741930" indent="0">
              <a:buNone/>
              <a:defRPr sz="1600" b="1"/>
            </a:lvl7pPr>
            <a:lvl8pPr marL="3199130" indent="0">
              <a:buNone/>
              <a:defRPr sz="1600" b="1"/>
            </a:lvl8pPr>
            <a:lvl9pPr marL="365633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964" y="2505075"/>
            <a:ext cx="5182750" cy="3684588"/>
          </a:xfrm>
        </p:spPr>
        <p:txBody>
          <a:bodyPr/>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4" name="矩形 3"/>
          <p:cNvSpPr>
            <a:spLocks noChangeArrowheads="1"/>
          </p:cNvSpPr>
          <p:nvPr userDrawn="1"/>
        </p:nvSpPr>
        <p:spPr bwMode="auto">
          <a:xfrm>
            <a:off x="5520756" y="0"/>
            <a:ext cx="6671244" cy="6858000"/>
          </a:xfrm>
          <a:prstGeom prst="rect">
            <a:avLst/>
          </a:prstGeom>
          <a:solidFill>
            <a:srgbClr val="F8F8F8"/>
          </a:solid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z="1800" dirty="0">
              <a:ea typeface="微软雅黑" panose="020B0503020204020204" pitchFamily="34"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460" y="457200"/>
            <a:ext cx="3932289"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2751" y="987426"/>
            <a:ext cx="6172963" cy="4873625"/>
          </a:xfrm>
        </p:spPr>
        <p:txBody>
          <a:bodyPr/>
          <a:lstStyle>
            <a:lvl1pPr>
              <a:defRPr sz="3200"/>
            </a:lvl1pPr>
            <a:lvl2pPr>
              <a:defRPr sz="2800"/>
            </a:lvl2pPr>
            <a:lvl3pPr>
              <a:defRPr sz="2400">
                <a:ea typeface="微软雅黑" panose="020B0503020204020204" pitchFamily="34" charset="-122"/>
              </a:defRPr>
            </a:lvl3pPr>
            <a:lvl4pPr>
              <a:defRPr sz="2000">
                <a:ea typeface="微软雅黑" panose="020B0503020204020204" pitchFamily="34" charset="-122"/>
              </a:defRPr>
            </a:lvl4pPr>
            <a:lvl5pPr>
              <a:defRPr sz="2000">
                <a:ea typeface="微软雅黑" panose="020B0503020204020204" pitchFamily="34" charset="-122"/>
              </a:defRPr>
            </a:lvl5pPr>
            <a:lvl6pPr>
              <a:defRPr sz="2000"/>
            </a:lvl6pPr>
            <a:lvl7pPr>
              <a:defRPr sz="2000"/>
            </a:lvl7pPr>
            <a:lvl8pPr>
              <a:defRPr sz="2000"/>
            </a:lvl8pPr>
            <a:lvl9pPr>
              <a:defRPr sz="20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文本占位符 3"/>
          <p:cNvSpPr>
            <a:spLocks noGrp="1"/>
          </p:cNvSpPr>
          <p:nvPr>
            <p:ph type="body" sz="half" idx="2"/>
          </p:nvPr>
        </p:nvSpPr>
        <p:spPr>
          <a:xfrm>
            <a:off x="839460" y="2057400"/>
            <a:ext cx="3932289" cy="3811588"/>
          </a:xfrm>
        </p:spPr>
        <p:txBody>
          <a:bodyPr/>
          <a:lstStyle>
            <a:lvl1pPr marL="0" indent="0">
              <a:buNone/>
              <a:defRPr sz="1600"/>
            </a:lvl1pPr>
            <a:lvl2pPr marL="457200" indent="0">
              <a:buNone/>
              <a:defRPr sz="1400"/>
            </a:lvl2pPr>
            <a:lvl3pPr marL="913765" indent="0">
              <a:buNone/>
              <a:defRPr sz="1200"/>
            </a:lvl3pPr>
            <a:lvl4pPr marL="1370965" indent="0">
              <a:buNone/>
              <a:defRPr sz="1000"/>
            </a:lvl4pPr>
            <a:lvl5pPr marL="1828165" indent="0">
              <a:buNone/>
              <a:defRPr sz="1000"/>
            </a:lvl5pPr>
            <a:lvl6pPr marL="2285365" indent="0">
              <a:buNone/>
              <a:defRPr sz="1000"/>
            </a:lvl6pPr>
            <a:lvl7pPr marL="2741930" indent="0">
              <a:buNone/>
              <a:defRPr sz="1000"/>
            </a:lvl7pPr>
            <a:lvl8pPr marL="3199130" indent="0">
              <a:buNone/>
              <a:defRPr sz="1000"/>
            </a:lvl8pPr>
            <a:lvl9pPr marL="3656330" indent="0">
              <a:buNone/>
              <a:defRPr sz="1000"/>
            </a:lvl9pPr>
          </a:lstStyle>
          <a:p>
            <a:pPr lvl="0"/>
            <a:r>
              <a:rPr lang="zh-CN" altLang="en-US"/>
              <a:t>单击此处编辑母版文本样式</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460" y="457200"/>
            <a:ext cx="393228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2751" y="987426"/>
            <a:ext cx="6172963" cy="4873625"/>
          </a:xfrm>
        </p:spPr>
        <p:txBody>
          <a:bodyPr/>
          <a:lstStyle>
            <a:lvl1pPr marL="0" indent="0">
              <a:buNone/>
              <a:defRPr sz="3200"/>
            </a:lvl1pPr>
            <a:lvl2pPr marL="457200" indent="0">
              <a:buNone/>
              <a:defRPr sz="2800"/>
            </a:lvl2pPr>
            <a:lvl3pPr marL="913765" indent="0">
              <a:buNone/>
              <a:defRPr sz="2400"/>
            </a:lvl3pPr>
            <a:lvl4pPr marL="1370965" indent="0">
              <a:buNone/>
              <a:defRPr sz="2000"/>
            </a:lvl4pPr>
            <a:lvl5pPr marL="1828165" indent="0">
              <a:buNone/>
              <a:defRPr sz="2000"/>
            </a:lvl5pPr>
            <a:lvl6pPr marL="2285365" indent="0">
              <a:buNone/>
              <a:defRPr sz="2000"/>
            </a:lvl6pPr>
            <a:lvl7pPr marL="2741930" indent="0">
              <a:buNone/>
              <a:defRPr sz="2000"/>
            </a:lvl7pPr>
            <a:lvl8pPr marL="3199130" indent="0">
              <a:buNone/>
              <a:defRPr sz="2000"/>
            </a:lvl8pPr>
            <a:lvl9pPr marL="3656330" indent="0">
              <a:buNone/>
              <a:defRPr sz="2000"/>
            </a:lvl9pPr>
          </a:lstStyle>
          <a:p>
            <a:pPr lvl="0"/>
            <a:endParaRPr lang="zh-CN" altLang="en-US" noProof="0"/>
          </a:p>
        </p:txBody>
      </p:sp>
      <p:sp>
        <p:nvSpPr>
          <p:cNvPr id="4" name="文本占位符 3"/>
          <p:cNvSpPr>
            <a:spLocks noGrp="1"/>
          </p:cNvSpPr>
          <p:nvPr>
            <p:ph type="body" sz="half" idx="2"/>
          </p:nvPr>
        </p:nvSpPr>
        <p:spPr>
          <a:xfrm>
            <a:off x="839460" y="2057400"/>
            <a:ext cx="3932289" cy="3811588"/>
          </a:xfrm>
        </p:spPr>
        <p:txBody>
          <a:bodyPr/>
          <a:lstStyle>
            <a:lvl1pPr marL="0" indent="0">
              <a:buNone/>
              <a:defRPr sz="1600"/>
            </a:lvl1pPr>
            <a:lvl2pPr marL="457200" indent="0">
              <a:buNone/>
              <a:defRPr sz="1400"/>
            </a:lvl2pPr>
            <a:lvl3pPr marL="913765" indent="0">
              <a:buNone/>
              <a:defRPr sz="1200"/>
            </a:lvl3pPr>
            <a:lvl4pPr marL="1370965" indent="0">
              <a:buNone/>
              <a:defRPr sz="1000"/>
            </a:lvl4pPr>
            <a:lvl5pPr marL="1828165" indent="0">
              <a:buNone/>
              <a:defRPr sz="1000"/>
            </a:lvl5pPr>
            <a:lvl6pPr marL="2285365" indent="0">
              <a:buNone/>
              <a:defRPr sz="1000"/>
            </a:lvl6pPr>
            <a:lvl7pPr marL="2741930" indent="0">
              <a:buNone/>
              <a:defRPr sz="1000"/>
            </a:lvl7pPr>
            <a:lvl8pPr marL="3199130" indent="0">
              <a:buNone/>
              <a:defRPr sz="1000"/>
            </a:lvl8pPr>
            <a:lvl9pPr marL="3656330" indent="0">
              <a:buNone/>
              <a:defRPr sz="1000"/>
            </a:lvl9pPr>
          </a:lstStyle>
          <a:p>
            <a:pPr lvl="0"/>
            <a:r>
              <a:rPr lang="zh-CN" altLang="en-US"/>
              <a:t>单击此处编辑母版文本样式</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40509" y="908050"/>
            <a:ext cx="2742129" cy="521811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362" y="908050"/>
            <a:ext cx="8078807" cy="5218113"/>
          </a:xfrm>
        </p:spPr>
        <p:txBody>
          <a:bodyPr vert="eaVert"/>
          <a:lstStyle>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7777CC9-9C5E-4E8F-A6B1-4AD81C255424}" type="datetimeFigureOut">
              <a:rPr lang="zh-CN" altLang="en-US" smtClean="0"/>
              <a:t>2023/11/19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742545E-FAE7-4147-92CD-93551E79B6B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777CC9-9C5E-4E8F-A6B1-4AD81C255424}" type="datetimeFigureOut">
              <a:rPr lang="zh-CN" altLang="en-US" smtClean="0"/>
              <a:t>2023/11/19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42545E-FAE7-4147-92CD-93551E79B6B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362" y="908050"/>
            <a:ext cx="10973276"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zh-CN"/>
              <a:t>单击此处编辑母版标题样式</a:t>
            </a:r>
          </a:p>
        </p:txBody>
      </p:sp>
      <p:sp>
        <p:nvSpPr>
          <p:cNvPr id="1027" name="Rectangle 3"/>
          <p:cNvSpPr>
            <a:spLocks noGrp="1" noChangeArrowheads="1"/>
          </p:cNvSpPr>
          <p:nvPr>
            <p:ph type="body" idx="1"/>
          </p:nvPr>
        </p:nvSpPr>
        <p:spPr bwMode="auto">
          <a:xfrm>
            <a:off x="609362" y="1600201"/>
            <a:ext cx="10973276"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zh-CN"/>
              <a:t>单击此处编辑母版文本样式</a:t>
            </a:r>
          </a:p>
          <a:p>
            <a:pPr lvl="1"/>
            <a:r>
              <a:rPr lang="zh-CN" altLang="zh-CN"/>
              <a:t>第二级</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rtl="0" eaLnBrk="0" fontAlgn="base" hangingPunct="0">
        <a:spcBef>
          <a:spcPct val="0"/>
        </a:spcBef>
        <a:spcAft>
          <a:spcPct val="0"/>
        </a:spcAft>
        <a:defRPr sz="2400" kern="1200">
          <a:solidFill>
            <a:schemeClr val="accent1"/>
          </a:solidFill>
          <a:latin typeface="+mj-lt"/>
          <a:ea typeface="+mj-ea"/>
          <a:cs typeface="+mj-cs"/>
        </a:defRPr>
      </a:lvl1pPr>
      <a:lvl2pPr algn="l" rtl="0" eaLnBrk="0" fontAlgn="base" hangingPunct="0">
        <a:spcBef>
          <a:spcPct val="0"/>
        </a:spcBef>
        <a:spcAft>
          <a:spcPct val="0"/>
        </a:spcAft>
        <a:defRPr sz="2400">
          <a:solidFill>
            <a:schemeClr val="accent1"/>
          </a:solidFill>
          <a:latin typeface="Arial" panose="020B0604020202020204" pitchFamily="34" charset="0"/>
          <a:ea typeface="微软雅黑" panose="020B0503020204020204" pitchFamily="34" charset="-122"/>
        </a:defRPr>
      </a:lvl2pPr>
      <a:lvl3pPr algn="l" rtl="0" eaLnBrk="0" fontAlgn="base" hangingPunct="0">
        <a:spcBef>
          <a:spcPct val="0"/>
        </a:spcBef>
        <a:spcAft>
          <a:spcPct val="0"/>
        </a:spcAft>
        <a:defRPr sz="2400">
          <a:solidFill>
            <a:schemeClr val="accent1"/>
          </a:solidFill>
          <a:latin typeface="Arial" panose="020B0604020202020204" pitchFamily="34" charset="0"/>
          <a:ea typeface="微软雅黑" panose="020B0503020204020204" pitchFamily="34" charset="-122"/>
        </a:defRPr>
      </a:lvl3pPr>
      <a:lvl4pPr algn="l" rtl="0" eaLnBrk="0" fontAlgn="base" hangingPunct="0">
        <a:spcBef>
          <a:spcPct val="0"/>
        </a:spcBef>
        <a:spcAft>
          <a:spcPct val="0"/>
        </a:spcAft>
        <a:defRPr sz="2400">
          <a:solidFill>
            <a:schemeClr val="accent1"/>
          </a:solidFill>
          <a:latin typeface="Arial" panose="020B0604020202020204" pitchFamily="34" charset="0"/>
          <a:ea typeface="微软雅黑" panose="020B0503020204020204" pitchFamily="34" charset="-122"/>
        </a:defRPr>
      </a:lvl4pPr>
      <a:lvl5pPr algn="l" rtl="0" eaLnBrk="0" fontAlgn="base" hangingPunct="0">
        <a:spcBef>
          <a:spcPct val="0"/>
        </a:spcBef>
        <a:spcAft>
          <a:spcPct val="0"/>
        </a:spcAft>
        <a:defRPr sz="2400">
          <a:solidFill>
            <a:schemeClr val="accent1"/>
          </a:solidFill>
          <a:latin typeface="Arial" panose="020B0604020202020204" pitchFamily="34" charset="0"/>
          <a:ea typeface="微软雅黑" panose="020B0503020204020204" pitchFamily="34" charset="-122"/>
        </a:defRPr>
      </a:lvl5pPr>
      <a:lvl6pPr marL="457200" algn="l" rtl="0" eaLnBrk="0" fontAlgn="base" hangingPunct="0">
        <a:spcBef>
          <a:spcPct val="0"/>
        </a:spcBef>
        <a:spcAft>
          <a:spcPct val="0"/>
        </a:spcAft>
        <a:defRPr sz="2400">
          <a:solidFill>
            <a:schemeClr val="accent1"/>
          </a:solidFill>
          <a:latin typeface="Arial" panose="020B0604020202020204" pitchFamily="34" charset="0"/>
          <a:ea typeface="微软雅黑" panose="020B0503020204020204" pitchFamily="34" charset="-122"/>
        </a:defRPr>
      </a:lvl6pPr>
      <a:lvl7pPr marL="913765" algn="l" rtl="0" eaLnBrk="0" fontAlgn="base" hangingPunct="0">
        <a:spcBef>
          <a:spcPct val="0"/>
        </a:spcBef>
        <a:spcAft>
          <a:spcPct val="0"/>
        </a:spcAft>
        <a:defRPr sz="2400">
          <a:solidFill>
            <a:schemeClr val="accent1"/>
          </a:solidFill>
          <a:latin typeface="Arial" panose="020B0604020202020204" pitchFamily="34" charset="0"/>
          <a:ea typeface="微软雅黑" panose="020B0503020204020204" pitchFamily="34" charset="-122"/>
        </a:defRPr>
      </a:lvl7pPr>
      <a:lvl8pPr marL="1370965" algn="l" rtl="0" eaLnBrk="0" fontAlgn="base" hangingPunct="0">
        <a:spcBef>
          <a:spcPct val="0"/>
        </a:spcBef>
        <a:spcAft>
          <a:spcPct val="0"/>
        </a:spcAft>
        <a:defRPr sz="2400">
          <a:solidFill>
            <a:schemeClr val="accent1"/>
          </a:solidFill>
          <a:latin typeface="Arial" panose="020B0604020202020204" pitchFamily="34" charset="0"/>
          <a:ea typeface="微软雅黑" panose="020B0503020204020204" pitchFamily="34" charset="-122"/>
        </a:defRPr>
      </a:lvl8pPr>
      <a:lvl9pPr marL="1828165" algn="l" rtl="0" eaLnBrk="0" fontAlgn="base" hangingPunct="0">
        <a:spcBef>
          <a:spcPct val="0"/>
        </a:spcBef>
        <a:spcAft>
          <a:spcPct val="0"/>
        </a:spcAft>
        <a:defRPr sz="2400">
          <a:solidFill>
            <a:schemeClr val="accent1"/>
          </a:solidFill>
          <a:latin typeface="Arial" panose="020B0604020202020204" pitchFamily="34" charset="0"/>
          <a:ea typeface="微软雅黑" panose="020B0503020204020204" pitchFamily="34" charset="-122"/>
        </a:defRPr>
      </a:lvl9pPr>
    </p:titleStyle>
    <p:bodyStyle>
      <a:lvl1pPr marL="342900" indent="-342900" algn="l" rtl="0" eaLnBrk="0" fontAlgn="base" hangingPunct="0">
        <a:spcBef>
          <a:spcPct val="20000"/>
        </a:spcBef>
        <a:spcAft>
          <a:spcPct val="0"/>
        </a:spcAft>
        <a:buChar char="•"/>
        <a:defRPr sz="2000" kern="1200">
          <a:solidFill>
            <a:schemeClr val="accent1"/>
          </a:solidFill>
          <a:latin typeface="+mn-lt"/>
          <a:ea typeface="+mn-ea"/>
          <a:cs typeface="+mn-cs"/>
        </a:defRPr>
      </a:lvl1pPr>
      <a:lvl2pPr marL="742950" indent="-285750" algn="l" rtl="0" eaLnBrk="0" fontAlgn="base" hangingPunct="0">
        <a:spcBef>
          <a:spcPct val="20000"/>
        </a:spcBef>
        <a:spcAft>
          <a:spcPct val="0"/>
        </a:spcAft>
        <a:buChar char="–"/>
        <a:defRPr sz="2000" kern="1200">
          <a:solidFill>
            <a:schemeClr val="accent1"/>
          </a:solidFill>
          <a:latin typeface="+mn-lt"/>
          <a:ea typeface="仿宋_GB2312" pitchFamily="1" charset="-122"/>
          <a:cs typeface="+mn-cs"/>
        </a:defRPr>
      </a:lvl2pPr>
      <a:lvl3pPr marL="1142365" indent="-228600" algn="l" rtl="0" eaLnBrk="0" fontAlgn="base" hangingPunct="0">
        <a:spcBef>
          <a:spcPct val="20000"/>
        </a:spcBef>
        <a:spcAft>
          <a:spcPct val="0"/>
        </a:spcAft>
        <a:buChar char="•"/>
        <a:defRPr sz="2400" kern="1200">
          <a:solidFill>
            <a:schemeClr val="tx1"/>
          </a:solidFill>
          <a:latin typeface="+mn-lt"/>
          <a:ea typeface="宋体" panose="02010600030101010101" pitchFamily="2" charset="-122"/>
          <a:cs typeface="+mn-cs"/>
        </a:defRPr>
      </a:lvl3pPr>
      <a:lvl4pPr marL="1599565" indent="-228600" algn="l" rtl="0" eaLnBrk="0" fontAlgn="base" hangingPunct="0">
        <a:spcBef>
          <a:spcPct val="20000"/>
        </a:spcBef>
        <a:spcAft>
          <a:spcPct val="0"/>
        </a:spcAft>
        <a:buChar char="–"/>
        <a:defRPr sz="2000" kern="1200">
          <a:solidFill>
            <a:schemeClr val="tx1"/>
          </a:solidFill>
          <a:latin typeface="+mn-lt"/>
          <a:ea typeface="宋体" panose="02010600030101010101" pitchFamily="2" charset="-122"/>
          <a:cs typeface="+mn-cs"/>
        </a:defRPr>
      </a:lvl4pPr>
      <a:lvl5pPr marL="2056765" indent="-228600" algn="l" rtl="0" eaLnBrk="0" fontAlgn="base" hangingPunct="0">
        <a:spcBef>
          <a:spcPct val="20000"/>
        </a:spcBef>
        <a:spcAft>
          <a:spcPct val="0"/>
        </a:spcAft>
        <a:buChar char="»"/>
        <a:defRPr sz="2000" kern="1200">
          <a:solidFill>
            <a:schemeClr val="tx1"/>
          </a:solidFill>
          <a:latin typeface="+mn-lt"/>
          <a:ea typeface="宋体" panose="02010600030101010101" pitchFamily="2" charset="-122"/>
          <a:cs typeface="+mn-cs"/>
        </a:defRPr>
      </a:lvl5pPr>
      <a:lvl6pPr marL="25133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5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7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9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3765" algn="l" defTabSz="913765" rtl="0" eaLnBrk="1" latinLnBrk="0" hangingPunct="1">
        <a:defRPr sz="1800" kern="1200">
          <a:solidFill>
            <a:schemeClr val="tx1"/>
          </a:solidFill>
          <a:latin typeface="+mn-lt"/>
          <a:ea typeface="+mn-ea"/>
          <a:cs typeface="+mn-cs"/>
        </a:defRPr>
      </a:lvl3pPr>
      <a:lvl4pPr marL="1370965" algn="l" defTabSz="913765" rtl="0" eaLnBrk="1" latinLnBrk="0" hangingPunct="1">
        <a:defRPr sz="1800" kern="1200">
          <a:solidFill>
            <a:schemeClr val="tx1"/>
          </a:solidFill>
          <a:latin typeface="+mn-lt"/>
          <a:ea typeface="+mn-ea"/>
          <a:cs typeface="+mn-cs"/>
        </a:defRPr>
      </a:lvl4pPr>
      <a:lvl5pPr marL="1828165" algn="l" defTabSz="913765" rtl="0" eaLnBrk="1" latinLnBrk="0" hangingPunct="1">
        <a:defRPr sz="1800" kern="1200">
          <a:solidFill>
            <a:schemeClr val="tx1"/>
          </a:solidFill>
          <a:latin typeface="+mn-lt"/>
          <a:ea typeface="+mn-ea"/>
          <a:cs typeface="+mn-cs"/>
        </a:defRPr>
      </a:lvl5pPr>
      <a:lvl6pPr marL="2285365" algn="l" defTabSz="913765" rtl="0" eaLnBrk="1" latinLnBrk="0" hangingPunct="1">
        <a:defRPr sz="1800" kern="1200">
          <a:solidFill>
            <a:schemeClr val="tx1"/>
          </a:solidFill>
          <a:latin typeface="+mn-lt"/>
          <a:ea typeface="+mn-ea"/>
          <a:cs typeface="+mn-cs"/>
        </a:defRPr>
      </a:lvl6pPr>
      <a:lvl7pPr marL="2741930" algn="l" defTabSz="913765" rtl="0" eaLnBrk="1" latinLnBrk="0" hangingPunct="1">
        <a:defRPr sz="1800" kern="1200">
          <a:solidFill>
            <a:schemeClr val="tx1"/>
          </a:solidFill>
          <a:latin typeface="+mn-lt"/>
          <a:ea typeface="+mn-ea"/>
          <a:cs typeface="+mn-cs"/>
        </a:defRPr>
      </a:lvl7pPr>
      <a:lvl8pPr marL="3199130" algn="l" defTabSz="913765" rtl="0" eaLnBrk="1" latinLnBrk="0" hangingPunct="1">
        <a:defRPr sz="1800" kern="1200">
          <a:solidFill>
            <a:schemeClr val="tx1"/>
          </a:solidFill>
          <a:latin typeface="+mn-lt"/>
          <a:ea typeface="+mn-ea"/>
          <a:cs typeface="+mn-cs"/>
        </a:defRPr>
      </a:lvl8pPr>
      <a:lvl9pPr marL="3656330"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8.xml"/><Relationship Id="rId1" Type="http://schemas.openxmlformats.org/officeDocument/2006/relationships/tags" Target="../tags/tag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gif"/><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4.gif"/><Relationship Id="rId5" Type="http://schemas.openxmlformats.org/officeDocument/2006/relationships/image" Target="../media/image13.gif"/><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6.gif"/><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7.gif"/><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1.gif"/><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2.gif"/><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3.gif"/><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4.gif"/><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23.gif"/><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5.gif"/><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26.gif"/><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27.gif"/><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microsoft.com/office/2007/relationships/hdphoto" Target="../media/hdphoto1.wdp"/></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1.jp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pic>
        <p:nvPicPr>
          <p:cNvPr id="21" name="图片 20"/>
          <p:cNvPicPr>
            <a:picLocks noChangeAspect="1"/>
          </p:cNvPicPr>
          <p:nvPr/>
        </p:nvPicPr>
        <p:blipFill rotWithShape="1">
          <a:blip r:embed="rId4">
            <a:extLst>
              <a:ext uri="{28A0092B-C50C-407E-A947-70E740481C1C}">
                <a14:useLocalDpi xmlns:a14="http://schemas.microsoft.com/office/drawing/2010/main" val="0"/>
              </a:ext>
            </a:extLst>
          </a:blip>
          <a:srcRect b="21938"/>
          <a:stretch>
            <a:fillRect/>
          </a:stretch>
        </p:blipFill>
        <p:spPr>
          <a:xfrm>
            <a:off x="0" y="1"/>
            <a:ext cx="12192000" cy="6858000"/>
          </a:xfrm>
          <a:prstGeom prst="rect">
            <a:avLst/>
          </a:prstGeom>
        </p:spPr>
      </p:pic>
      <p:sp>
        <p:nvSpPr>
          <p:cNvPr id="22" name="PA_矩形 9"/>
          <p:cNvSpPr/>
          <p:nvPr>
            <p:custDataLst>
              <p:tags r:id="rId1"/>
            </p:custDataLst>
          </p:nvPr>
        </p:nvSpPr>
        <p:spPr>
          <a:xfrm flipV="1">
            <a:off x="0" y="0"/>
            <a:ext cx="12192000" cy="6858000"/>
          </a:xfrm>
          <a:prstGeom prst="rect">
            <a:avLst/>
          </a:prstGeom>
          <a:gradFill>
            <a:gsLst>
              <a:gs pos="0">
                <a:srgbClr val="09397E">
                  <a:alpha val="51000"/>
                </a:srgbClr>
              </a:gs>
              <a:gs pos="82000">
                <a:srgbClr val="09397E">
                  <a:alpha val="90000"/>
                </a:srgbClr>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171" name="Rectangle 3"/>
          <p:cNvSpPr txBox="1">
            <a:spLocks noChangeArrowheads="1"/>
          </p:cNvSpPr>
          <p:nvPr/>
        </p:nvSpPr>
        <p:spPr bwMode="auto">
          <a:xfrm>
            <a:off x="740229" y="2560218"/>
            <a:ext cx="10711542" cy="756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fontAlgn="base">
              <a:spcBef>
                <a:spcPct val="0"/>
              </a:spcBef>
              <a:spcAft>
                <a:spcPct val="0"/>
              </a:spcAft>
            </a:pPr>
            <a:r>
              <a:rPr lang="zh-CN" altLang="en-US" sz="4800" b="1"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窄带系统的射频指纹识别、建模和分类</a:t>
            </a:r>
            <a:endParaRPr lang="en-US" altLang="zh-CN" sz="4800" b="1"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3" name="组合 2">
            <a:extLst>
              <a:ext uri="{FF2B5EF4-FFF2-40B4-BE49-F238E27FC236}">
                <a16:creationId xmlns:a16="http://schemas.microsoft.com/office/drawing/2014/main" id="{1EC610C4-A3D8-4871-B9A1-B97A37664368}"/>
              </a:ext>
            </a:extLst>
          </p:cNvPr>
          <p:cNvGrpSpPr/>
          <p:nvPr/>
        </p:nvGrpSpPr>
        <p:grpSpPr>
          <a:xfrm>
            <a:off x="2706952" y="5148905"/>
            <a:ext cx="7654579" cy="481431"/>
            <a:chOff x="3261426" y="5247500"/>
            <a:chExt cx="7654579" cy="481431"/>
          </a:xfrm>
        </p:grpSpPr>
        <p:sp>
          <p:nvSpPr>
            <p:cNvPr id="7173" name="TextBox 34"/>
            <p:cNvSpPr txBox="1">
              <a:spLocks noChangeArrowheads="1"/>
            </p:cNvSpPr>
            <p:nvPr/>
          </p:nvSpPr>
          <p:spPr bwMode="auto">
            <a:xfrm>
              <a:off x="6845434" y="5247500"/>
              <a:ext cx="4070571" cy="458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3765" fontAlgn="base">
                <a:lnSpc>
                  <a:spcPct val="150000"/>
                </a:lnSpc>
                <a:spcBef>
                  <a:spcPct val="0"/>
                </a:spcBef>
                <a:spcAft>
                  <a:spcPct val="0"/>
                </a:spcAft>
              </a:pPr>
              <a:r>
                <a:rPr lang="zh-CN" altLang="en-US"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小组成员：徐小龙、黎耘青</a:t>
              </a:r>
            </a:p>
          </p:txBody>
        </p:sp>
        <p:sp>
          <p:nvSpPr>
            <p:cNvPr id="7174" name="TextBox 35"/>
            <p:cNvSpPr txBox="1">
              <a:spLocks noChangeArrowheads="1"/>
            </p:cNvSpPr>
            <p:nvPr/>
          </p:nvSpPr>
          <p:spPr bwMode="auto">
            <a:xfrm>
              <a:off x="3804972" y="5247500"/>
              <a:ext cx="2656444" cy="458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3765" fontAlgn="base">
                <a:lnSpc>
                  <a:spcPct val="150000"/>
                </a:lnSpc>
                <a:spcBef>
                  <a:spcPct val="0"/>
                </a:spcBef>
                <a:spcAft>
                  <a:spcPct val="0"/>
                </a:spcAft>
              </a:pPr>
              <a:r>
                <a:rPr lang="zh-CN" altLang="en-US"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汇报人：陈鹏宇</a:t>
              </a:r>
            </a:p>
          </p:txBody>
        </p:sp>
        <p:sp>
          <p:nvSpPr>
            <p:cNvPr id="7182" name="Oval 6"/>
            <p:cNvSpPr>
              <a:spLocks noChangeArrowheads="1"/>
            </p:cNvSpPr>
            <p:nvPr/>
          </p:nvSpPr>
          <p:spPr bwMode="auto">
            <a:xfrm>
              <a:off x="3261426" y="5304311"/>
              <a:ext cx="407288" cy="42462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fontAlgn="base">
                <a:spcBef>
                  <a:spcPct val="0"/>
                </a:spcBef>
                <a:spcAft>
                  <a:spcPct val="0"/>
                </a:spcAft>
              </a:pPr>
              <a:endParaRPr lang="zh-CN" altLang="en-US" sz="1800" dirty="0">
                <a:solidFill>
                  <a:srgbClr val="004C54"/>
                </a:solidFill>
                <a:latin typeface="Arial" panose="020B0604020202020204" pitchFamily="34" charset="0"/>
                <a:ea typeface="微软雅黑" panose="020B0503020204020204" pitchFamily="34" charset="-122"/>
              </a:endParaRPr>
            </a:p>
          </p:txBody>
        </p:sp>
        <p:sp>
          <p:nvSpPr>
            <p:cNvPr id="7183" name="Freeform 7"/>
            <p:cNvSpPr>
              <a:spLocks noEditPoints="1"/>
            </p:cNvSpPr>
            <p:nvPr/>
          </p:nvSpPr>
          <p:spPr bwMode="auto">
            <a:xfrm>
              <a:off x="3391279" y="5381749"/>
              <a:ext cx="166961" cy="281302"/>
            </a:xfrm>
            <a:custGeom>
              <a:avLst/>
              <a:gdLst>
                <a:gd name="T0" fmla="*/ 2147483647 w 346"/>
                <a:gd name="T1" fmla="*/ 2147483647 h 555"/>
                <a:gd name="T2" fmla="*/ 2147483647 w 346"/>
                <a:gd name="T3" fmla="*/ 2147483647 h 555"/>
                <a:gd name="T4" fmla="*/ 2147483647 w 346"/>
                <a:gd name="T5" fmla="*/ 2147483647 h 555"/>
                <a:gd name="T6" fmla="*/ 2147483647 w 346"/>
                <a:gd name="T7" fmla="*/ 2147483647 h 555"/>
                <a:gd name="T8" fmla="*/ 2147483647 w 346"/>
                <a:gd name="T9" fmla="*/ 2147483647 h 555"/>
                <a:gd name="T10" fmla="*/ 2147483647 w 346"/>
                <a:gd name="T11" fmla="*/ 2147483647 h 555"/>
                <a:gd name="T12" fmla="*/ 2147483647 w 346"/>
                <a:gd name="T13" fmla="*/ 2147483647 h 555"/>
                <a:gd name="T14" fmla="*/ 2147483647 w 346"/>
                <a:gd name="T15" fmla="*/ 2147483647 h 555"/>
                <a:gd name="T16" fmla="*/ 2147483647 w 346"/>
                <a:gd name="T17" fmla="*/ 2147483647 h 555"/>
                <a:gd name="T18" fmla="*/ 2147483647 w 346"/>
                <a:gd name="T19" fmla="*/ 2147483647 h 555"/>
                <a:gd name="T20" fmla="*/ 2147483647 w 346"/>
                <a:gd name="T21" fmla="*/ 2147483647 h 555"/>
                <a:gd name="T22" fmla="*/ 0 w 346"/>
                <a:gd name="T23" fmla="*/ 2147483647 h 555"/>
                <a:gd name="T24" fmla="*/ 0 w 346"/>
                <a:gd name="T25" fmla="*/ 2147483647 h 555"/>
                <a:gd name="T26" fmla="*/ 2147483647 w 346"/>
                <a:gd name="T27" fmla="*/ 2147483647 h 555"/>
                <a:gd name="T28" fmla="*/ 2147483647 w 346"/>
                <a:gd name="T29" fmla="*/ 2147483647 h 555"/>
                <a:gd name="T30" fmla="*/ 2147483647 w 346"/>
                <a:gd name="T31" fmla="*/ 2147483647 h 555"/>
                <a:gd name="T32" fmla="*/ 2147483647 w 346"/>
                <a:gd name="T33" fmla="*/ 2147483647 h 555"/>
                <a:gd name="T34" fmla="*/ 2147483647 w 346"/>
                <a:gd name="T35" fmla="*/ 2147483647 h 555"/>
                <a:gd name="T36" fmla="*/ 2147483647 w 346"/>
                <a:gd name="T37" fmla="*/ 2147483647 h 555"/>
                <a:gd name="T38" fmla="*/ 2147483647 w 346"/>
                <a:gd name="T39" fmla="*/ 2147483647 h 555"/>
                <a:gd name="T40" fmla="*/ 2147483647 w 346"/>
                <a:gd name="T41" fmla="*/ 2147483647 h 555"/>
                <a:gd name="T42" fmla="*/ 2147483647 w 346"/>
                <a:gd name="T43" fmla="*/ 2147483647 h 555"/>
                <a:gd name="T44" fmla="*/ 2147483647 w 346"/>
                <a:gd name="T45" fmla="*/ 2147483647 h 555"/>
                <a:gd name="T46" fmla="*/ 2147483647 w 346"/>
                <a:gd name="T47" fmla="*/ 2147483647 h 555"/>
                <a:gd name="T48" fmla="*/ 2147483647 w 346"/>
                <a:gd name="T49" fmla="*/ 2147483647 h 555"/>
                <a:gd name="T50" fmla="*/ 2147483647 w 346"/>
                <a:gd name="T51" fmla="*/ 0 h 555"/>
                <a:gd name="T52" fmla="*/ 2147483647 w 346"/>
                <a:gd name="T53" fmla="*/ 0 h 555"/>
                <a:gd name="T54" fmla="*/ 2147483647 w 346"/>
                <a:gd name="T55" fmla="*/ 0 h 555"/>
                <a:gd name="T56" fmla="*/ 2147483647 w 346"/>
                <a:gd name="T57" fmla="*/ 2147483647 h 555"/>
                <a:gd name="T58" fmla="*/ 2147483647 w 346"/>
                <a:gd name="T59" fmla="*/ 2147483647 h 555"/>
                <a:gd name="T60" fmla="*/ 2147483647 w 346"/>
                <a:gd name="T61" fmla="*/ 2147483647 h 55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346" h="555">
                  <a:moveTo>
                    <a:pt x="346" y="284"/>
                  </a:moveTo>
                  <a:lnTo>
                    <a:pt x="346" y="183"/>
                  </a:lnTo>
                  <a:cubicBezTo>
                    <a:pt x="346" y="154"/>
                    <a:pt x="300" y="154"/>
                    <a:pt x="300" y="183"/>
                  </a:cubicBezTo>
                  <a:lnTo>
                    <a:pt x="300" y="284"/>
                  </a:lnTo>
                  <a:cubicBezTo>
                    <a:pt x="300" y="352"/>
                    <a:pt x="244" y="408"/>
                    <a:pt x="176" y="408"/>
                  </a:cubicBezTo>
                  <a:cubicBezTo>
                    <a:pt x="175" y="408"/>
                    <a:pt x="174" y="408"/>
                    <a:pt x="173" y="408"/>
                  </a:cubicBezTo>
                  <a:lnTo>
                    <a:pt x="172" y="408"/>
                  </a:lnTo>
                  <a:cubicBezTo>
                    <a:pt x="171" y="408"/>
                    <a:pt x="171" y="408"/>
                    <a:pt x="170" y="408"/>
                  </a:cubicBezTo>
                  <a:cubicBezTo>
                    <a:pt x="101" y="408"/>
                    <a:pt x="46" y="352"/>
                    <a:pt x="46" y="284"/>
                  </a:cubicBezTo>
                  <a:lnTo>
                    <a:pt x="46" y="183"/>
                  </a:lnTo>
                  <a:cubicBezTo>
                    <a:pt x="46" y="154"/>
                    <a:pt x="0" y="154"/>
                    <a:pt x="0" y="183"/>
                  </a:cubicBezTo>
                  <a:cubicBezTo>
                    <a:pt x="0" y="197"/>
                    <a:pt x="0" y="284"/>
                    <a:pt x="0" y="284"/>
                  </a:cubicBezTo>
                  <a:cubicBezTo>
                    <a:pt x="0" y="370"/>
                    <a:pt x="63" y="441"/>
                    <a:pt x="146" y="452"/>
                  </a:cubicBezTo>
                  <a:lnTo>
                    <a:pt x="146" y="526"/>
                  </a:lnTo>
                  <a:lnTo>
                    <a:pt x="42" y="555"/>
                  </a:lnTo>
                  <a:lnTo>
                    <a:pt x="304" y="555"/>
                  </a:lnTo>
                  <a:lnTo>
                    <a:pt x="200" y="525"/>
                  </a:lnTo>
                  <a:lnTo>
                    <a:pt x="200" y="453"/>
                  </a:lnTo>
                  <a:cubicBezTo>
                    <a:pt x="282" y="441"/>
                    <a:pt x="346" y="370"/>
                    <a:pt x="346" y="284"/>
                  </a:cubicBezTo>
                  <a:close/>
                  <a:moveTo>
                    <a:pt x="171" y="365"/>
                  </a:moveTo>
                  <a:cubicBezTo>
                    <a:pt x="172" y="365"/>
                    <a:pt x="172" y="365"/>
                    <a:pt x="173" y="365"/>
                  </a:cubicBezTo>
                  <a:cubicBezTo>
                    <a:pt x="173" y="365"/>
                    <a:pt x="174" y="365"/>
                    <a:pt x="174" y="365"/>
                  </a:cubicBezTo>
                  <a:cubicBezTo>
                    <a:pt x="220" y="365"/>
                    <a:pt x="257" y="328"/>
                    <a:pt x="257" y="282"/>
                  </a:cubicBezTo>
                  <a:lnTo>
                    <a:pt x="257" y="83"/>
                  </a:lnTo>
                  <a:cubicBezTo>
                    <a:pt x="257" y="37"/>
                    <a:pt x="220" y="0"/>
                    <a:pt x="174" y="0"/>
                  </a:cubicBezTo>
                  <a:cubicBezTo>
                    <a:pt x="174" y="0"/>
                    <a:pt x="173" y="0"/>
                    <a:pt x="173" y="0"/>
                  </a:cubicBezTo>
                  <a:cubicBezTo>
                    <a:pt x="172" y="0"/>
                    <a:pt x="172" y="0"/>
                    <a:pt x="171" y="0"/>
                  </a:cubicBezTo>
                  <a:cubicBezTo>
                    <a:pt x="126" y="0"/>
                    <a:pt x="89" y="37"/>
                    <a:pt x="89" y="83"/>
                  </a:cubicBezTo>
                  <a:lnTo>
                    <a:pt x="89" y="282"/>
                  </a:lnTo>
                  <a:cubicBezTo>
                    <a:pt x="89" y="328"/>
                    <a:pt x="126" y="365"/>
                    <a:pt x="171" y="365"/>
                  </a:cubicBez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eaLnBrk="0" fontAlgn="base" hangingPunct="0">
                <a:spcBef>
                  <a:spcPct val="0"/>
                </a:spcBef>
                <a:spcAft>
                  <a:spcPct val="0"/>
                </a:spcAft>
              </a:pPr>
              <a:endParaRPr lang="zh-CN" altLang="en-US" sz="1800" dirty="0">
                <a:solidFill>
                  <a:srgbClr val="004C54"/>
                </a:solidFill>
                <a:latin typeface="Arial" panose="020B0604020202020204" pitchFamily="34" charset="0"/>
                <a:ea typeface="微软雅黑" panose="020B0503020204020204" pitchFamily="34" charset="-122"/>
              </a:endParaRPr>
            </a:p>
          </p:txBody>
        </p:sp>
      </p:grpSp>
      <p:cxnSp>
        <p:nvCxnSpPr>
          <p:cNvPr id="5134" name="直接连接符 2"/>
          <p:cNvCxnSpPr>
            <a:cxnSpLocks noChangeShapeType="1"/>
          </p:cNvCxnSpPr>
          <p:nvPr/>
        </p:nvCxnSpPr>
        <p:spPr bwMode="auto">
          <a:xfrm>
            <a:off x="1556011" y="2352796"/>
            <a:ext cx="9125009" cy="1"/>
          </a:xfrm>
          <a:prstGeom prst="line">
            <a:avLst/>
          </a:prstGeom>
          <a:noFill/>
          <a:ln w="9525" algn="ctr">
            <a:solidFill>
              <a:schemeClr val="accent2"/>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135" name="直接连接符 17"/>
          <p:cNvCxnSpPr>
            <a:cxnSpLocks noChangeShapeType="1"/>
          </p:cNvCxnSpPr>
          <p:nvPr/>
        </p:nvCxnSpPr>
        <p:spPr bwMode="auto">
          <a:xfrm>
            <a:off x="1556011" y="3477894"/>
            <a:ext cx="9125009" cy="1"/>
          </a:xfrm>
          <a:prstGeom prst="line">
            <a:avLst/>
          </a:prstGeom>
          <a:noFill/>
          <a:ln w="9525" algn="ctr">
            <a:solidFill>
              <a:schemeClr val="accent2"/>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Rectangle 3"/>
          <p:cNvSpPr txBox="1">
            <a:spLocks noChangeArrowheads="1"/>
          </p:cNvSpPr>
          <p:nvPr/>
        </p:nvSpPr>
        <p:spPr bwMode="auto">
          <a:xfrm>
            <a:off x="1065360" y="3636472"/>
            <a:ext cx="10061280" cy="774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fontAlgn="base">
              <a:spcBef>
                <a:spcPct val="0"/>
              </a:spcBef>
              <a:spcAft>
                <a:spcPct val="0"/>
              </a:spcAft>
            </a:pPr>
            <a:r>
              <a:rPr lang="en-US" altLang="zh-CN" sz="2400"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Radio Frequency Fingerprint Identification for Narrowband Systems, Modelling and Classification</a:t>
            </a:r>
          </a:p>
        </p:txBody>
      </p:sp>
      <p:pic>
        <p:nvPicPr>
          <p:cNvPr id="20" name="图片 19"/>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423701" y="1063781"/>
            <a:ext cx="2557956" cy="811059"/>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p:blinds dir="vert"/>
      </p:transition>
    </mc:Choice>
    <mc:Fallback xmlns="">
      <p:transition>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4" y="100151"/>
            <a:ext cx="6609349"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研究背景</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Radio Frequency Fingerprint</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CAB1514E-5B82-4F5B-BC5A-F6BB3B99C8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98816" y="2258444"/>
            <a:ext cx="6994366" cy="4478100"/>
          </a:xfrm>
          <a:prstGeom prst="rect">
            <a:avLst/>
          </a:prstGeom>
        </p:spPr>
      </p:pic>
      <p:sp>
        <p:nvSpPr>
          <p:cNvPr id="10" name="文本框 9">
            <a:extLst>
              <a:ext uri="{FF2B5EF4-FFF2-40B4-BE49-F238E27FC236}">
                <a16:creationId xmlns:a16="http://schemas.microsoft.com/office/drawing/2014/main" id="{E068D9EC-3B95-428E-A100-8460A19C2EDB}"/>
              </a:ext>
            </a:extLst>
          </p:cNvPr>
          <p:cNvSpPr txBox="1"/>
          <p:nvPr/>
        </p:nvSpPr>
        <p:spPr>
          <a:xfrm>
            <a:off x="1499876" y="873449"/>
            <a:ext cx="9192247" cy="1384995"/>
          </a:xfrm>
          <a:prstGeom prst="rect">
            <a:avLst/>
          </a:prstGeom>
          <a:noFill/>
        </p:spPr>
        <p:txBody>
          <a:bodyPr wrap="square" rtlCol="0">
            <a:spAutoFit/>
          </a:bodyPr>
          <a:lstStyle/>
          <a:p>
            <a:r>
              <a:rPr lang="en-US" altLang="zh-CN" sz="2800" dirty="0">
                <a:solidFill>
                  <a:srgbClr val="FF0000"/>
                </a:solidFill>
                <a:latin typeface="Arial" panose="020B0604020202020204" pitchFamily="34" charset="0"/>
                <a:cs typeface="Arial" panose="020B0604020202020204" pitchFamily="34" charset="0"/>
              </a:rPr>
              <a:t>Each radio device has its unique radio frequency fingerprint</a:t>
            </a:r>
            <a:r>
              <a:rPr lang="en-US" altLang="zh-CN" sz="2800" dirty="0">
                <a:latin typeface="Arial" panose="020B0604020202020204" pitchFamily="34" charset="0"/>
                <a:cs typeface="Arial" panose="020B0604020202020204" pitchFamily="34" charset="0"/>
              </a:rPr>
              <a:t>, which is resulted from the variations in the manufacturing processing of wireless transceivers.</a:t>
            </a:r>
            <a:endParaRPr lang="zh-CN" alt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88055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6160288"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研究背景</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——Application prospects</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15398CD4-B748-4C94-87F3-AA7BE6518966}"/>
              </a:ext>
            </a:extLst>
          </p:cNvPr>
          <p:cNvSpPr txBox="1"/>
          <p:nvPr/>
        </p:nvSpPr>
        <p:spPr>
          <a:xfrm>
            <a:off x="1774944" y="1623381"/>
            <a:ext cx="8642111" cy="2677656"/>
          </a:xfrm>
          <a:prstGeom prst="rect">
            <a:avLst/>
          </a:prstGeom>
          <a:noFill/>
        </p:spPr>
        <p:txBody>
          <a:bodyPr wrap="square" rtlCol="0">
            <a:spAutoFit/>
          </a:bodyPr>
          <a:lstStyle/>
          <a:p>
            <a:r>
              <a:rPr lang="en-US" altLang="zh-CN" sz="2800" dirty="0">
                <a:ea typeface="等线" panose="02010600030101010101" pitchFamily="2" charset="-122"/>
                <a:cs typeface="Times New Roman" panose="02020603050405020304" pitchFamily="18" charset="0"/>
              </a:rPr>
              <a:t>	</a:t>
            </a:r>
            <a:r>
              <a:rPr lang="zh-CN" altLang="zh-CN" sz="2800" dirty="0">
                <a:effectLst/>
                <a:ea typeface="等线" panose="02010600030101010101" pitchFamily="2" charset="-122"/>
                <a:cs typeface="Times New Roman" panose="02020603050405020304" pitchFamily="18" charset="0"/>
              </a:rPr>
              <a:t>增强无线网络安全、保护数据隐私、提高全球定位系统、广播自动相关监视系统等关键民用领域的抗欺骗能力</a:t>
            </a:r>
            <a:r>
              <a:rPr lang="zh-CN" altLang="en-US" sz="2800" dirty="0">
                <a:effectLst/>
                <a:ea typeface="等线" panose="02010600030101010101" pitchFamily="2" charset="-122"/>
                <a:cs typeface="Times New Roman" panose="02020603050405020304" pitchFamily="18" charset="0"/>
              </a:rPr>
              <a:t>。</a:t>
            </a:r>
            <a:endParaRPr lang="en-US" altLang="zh-CN" sz="2800" dirty="0">
              <a:effectLst/>
              <a:ea typeface="等线" panose="02010600030101010101" pitchFamily="2" charset="-122"/>
              <a:cs typeface="Times New Roman" panose="02020603050405020304" pitchFamily="18" charset="0"/>
            </a:endParaRPr>
          </a:p>
          <a:p>
            <a:r>
              <a:rPr lang="en-US" altLang="zh-CN" sz="2800" dirty="0">
                <a:ea typeface="等线" panose="02010600030101010101" pitchFamily="2" charset="-122"/>
                <a:cs typeface="Times New Roman" panose="02020603050405020304" pitchFamily="18" charset="0"/>
              </a:rPr>
              <a:t>	</a:t>
            </a:r>
            <a:r>
              <a:rPr lang="zh-CN" altLang="zh-CN" sz="2800" dirty="0">
                <a:effectLst/>
                <a:ea typeface="等线" panose="02010600030101010101" pitchFamily="2" charset="-122"/>
                <a:cs typeface="Times New Roman" panose="02020603050405020304" pitchFamily="18" charset="0"/>
              </a:rPr>
              <a:t>提升电子情报侦察和电磁频谱态势感知等能力，是</a:t>
            </a:r>
            <a:r>
              <a:rPr lang="zh-CN" altLang="en-US" sz="2800" dirty="0"/>
              <a:t>未来认知电子战、电子侦察、综合频管等领域的关键支撑技术。</a:t>
            </a:r>
            <a:endParaRPr lang="zh-CN" altLang="en-US" sz="2800" dirty="0">
              <a:latin typeface="Arial" panose="020B0604020202020204" pitchFamily="34" charset="0"/>
              <a:cs typeface="Arial" panose="020B0604020202020204" pitchFamily="34" charset="0"/>
            </a:endParaRPr>
          </a:p>
        </p:txBody>
      </p:sp>
      <p:sp>
        <p:nvSpPr>
          <p:cNvPr id="6" name="文本框 5">
            <a:extLst>
              <a:ext uri="{FF2B5EF4-FFF2-40B4-BE49-F238E27FC236}">
                <a16:creationId xmlns:a16="http://schemas.microsoft.com/office/drawing/2014/main" id="{1E8A0CBD-8B64-4A2D-8139-6D57997F34DD}"/>
              </a:ext>
            </a:extLst>
          </p:cNvPr>
          <p:cNvSpPr txBox="1"/>
          <p:nvPr/>
        </p:nvSpPr>
        <p:spPr>
          <a:xfrm>
            <a:off x="657224" y="5299921"/>
            <a:ext cx="10379743"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基于图像深度学习的无线电信号识别</a:t>
            </a:r>
            <a:r>
              <a:rPr lang="en-US" altLang="zh-CN" dirty="0"/>
              <a:t>[J]. </a:t>
            </a:r>
            <a:r>
              <a:rPr lang="zh-CN" altLang="en-US" dirty="0"/>
              <a:t>通信学报</a:t>
            </a:r>
            <a:r>
              <a:rPr lang="en-US" altLang="zh-CN" dirty="0"/>
              <a:t>, 2019, 40(7): 114-125</a:t>
            </a:r>
          </a:p>
          <a:p>
            <a:pPr marL="285750" indent="-285750">
              <a:buFont typeface="Arial" panose="020B0604020202020204" pitchFamily="34" charset="0"/>
              <a:buChar char="•"/>
            </a:pPr>
            <a:r>
              <a:rPr lang="zh-CN" altLang="en-US" dirty="0"/>
              <a:t>陈翔</a:t>
            </a:r>
            <a:r>
              <a:rPr lang="en-US" altLang="zh-CN" dirty="0"/>
              <a:t>, </a:t>
            </a:r>
            <a:r>
              <a:rPr lang="zh-CN" altLang="en-US" dirty="0"/>
              <a:t>汪连栋</a:t>
            </a:r>
            <a:r>
              <a:rPr lang="en-US" altLang="zh-CN" dirty="0"/>
              <a:t>, </a:t>
            </a:r>
            <a:r>
              <a:rPr lang="zh-CN" altLang="en-US" dirty="0"/>
              <a:t>许雄</a:t>
            </a:r>
            <a:r>
              <a:rPr lang="en-US" altLang="zh-CN" dirty="0"/>
              <a:t>, </a:t>
            </a:r>
            <a:r>
              <a:rPr lang="zh-CN" altLang="en-US" dirty="0"/>
              <a:t>等</a:t>
            </a:r>
            <a:r>
              <a:rPr lang="en-US" altLang="zh-CN" dirty="0"/>
              <a:t>. </a:t>
            </a:r>
            <a:r>
              <a:rPr lang="zh-CN" altLang="en-US" dirty="0"/>
              <a:t>基于</a:t>
            </a:r>
            <a:r>
              <a:rPr lang="en-US" altLang="zh-CN" dirty="0"/>
              <a:t>Raw I/Q</a:t>
            </a:r>
            <a:r>
              <a:rPr lang="zh-CN" altLang="en-US" dirty="0"/>
              <a:t>和深度学习的射频指纹识别方法综述</a:t>
            </a:r>
            <a:r>
              <a:rPr lang="en-US" altLang="zh-CN" dirty="0"/>
              <a:t>[J]. </a:t>
            </a:r>
            <a:r>
              <a:rPr lang="zh-CN" altLang="en-US" dirty="0"/>
              <a:t>雷达学报</a:t>
            </a:r>
            <a:r>
              <a:rPr lang="en-US" altLang="zh-CN" dirty="0"/>
              <a:t>, 2023, 12(1): 214–234. </a:t>
            </a:r>
            <a:r>
              <a:rPr lang="en-US" altLang="zh-CN" dirty="0" err="1"/>
              <a:t>doi</a:t>
            </a:r>
            <a:r>
              <a:rPr lang="en-US" altLang="zh-CN" dirty="0"/>
              <a:t>: 10.12000/JR22140.</a:t>
            </a:r>
            <a:endParaRPr lang="zh-CN" altLang="en-US" dirty="0"/>
          </a:p>
        </p:txBody>
      </p:sp>
    </p:spTree>
    <p:extLst>
      <p:ext uri="{BB962C8B-B14F-4D97-AF65-F5344CB8AC3E}">
        <p14:creationId xmlns:p14="http://schemas.microsoft.com/office/powerpoint/2010/main" val="1276562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4863885" y="0"/>
            <a:ext cx="2464230" cy="185980"/>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863885" y="6672020"/>
            <a:ext cx="2464230" cy="185980"/>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4949771" y="346544"/>
            <a:ext cx="2216258" cy="5386090"/>
          </a:xfrm>
          <a:prstGeom prst="rect">
            <a:avLst/>
          </a:prstGeom>
          <a:noFill/>
        </p:spPr>
        <p:txBody>
          <a:bodyPr wrap="square" rtlCol="0">
            <a:spAutoFit/>
          </a:bodyPr>
          <a:lstStyle/>
          <a:p>
            <a:pPr algn="ctr"/>
            <a:r>
              <a:rPr lang="en-US" altLang="zh-CN" sz="34400" b="1" dirty="0">
                <a:solidFill>
                  <a:srgbClr val="0080FE"/>
                </a:solidFill>
                <a:effectLst>
                  <a:outerShdw blurRad="38100" dist="38100" dir="2700000" algn="tl">
                    <a:srgbClr val="000000">
                      <a:alpha val="43137"/>
                    </a:srgbClr>
                  </a:outerShdw>
                </a:effectLst>
                <a:latin typeface="方正姚体" panose="02010601030101010101" pitchFamily="2" charset="-122"/>
                <a:ea typeface="方正姚体" panose="02010601030101010101" pitchFamily="2" charset="-122"/>
              </a:rPr>
              <a:t>2</a:t>
            </a:r>
            <a:endParaRPr lang="zh-CN" altLang="en-US" sz="34400" b="1" dirty="0">
              <a:solidFill>
                <a:srgbClr val="0080FE"/>
              </a:solidFill>
              <a:effectLst>
                <a:outerShdw blurRad="38100" dist="38100" dir="2700000" algn="tl">
                  <a:srgbClr val="000000">
                    <a:alpha val="43137"/>
                  </a:srgbClr>
                </a:outerShdw>
              </a:effectLst>
              <a:latin typeface="方正姚体" panose="02010601030101010101" pitchFamily="2" charset="-122"/>
              <a:ea typeface="方正姚体" panose="02010601030101010101" pitchFamily="2" charset="-122"/>
            </a:endParaRPr>
          </a:p>
        </p:txBody>
      </p:sp>
      <p:grpSp>
        <p:nvGrpSpPr>
          <p:cNvPr id="22" name="组合 21"/>
          <p:cNvGrpSpPr/>
          <p:nvPr/>
        </p:nvGrpSpPr>
        <p:grpSpPr>
          <a:xfrm>
            <a:off x="3067050" y="2868561"/>
            <a:ext cx="6057900" cy="1373683"/>
            <a:chOff x="3067050" y="2730669"/>
            <a:chExt cx="6057900" cy="1373683"/>
          </a:xfrm>
        </p:grpSpPr>
        <p:sp>
          <p:nvSpPr>
            <p:cNvPr id="18" name="文本框 17"/>
            <p:cNvSpPr txBox="1"/>
            <p:nvPr/>
          </p:nvSpPr>
          <p:spPr>
            <a:xfrm>
              <a:off x="3067050" y="2730669"/>
              <a:ext cx="6057900" cy="1015663"/>
            </a:xfrm>
            <a:prstGeom prst="rect">
              <a:avLst/>
            </a:prstGeom>
            <a:noFill/>
          </p:spPr>
          <p:txBody>
            <a:bodyPr wrap="square" rtlCol="0">
              <a:spAutoFit/>
            </a:bodyPr>
            <a:lstStyle/>
            <a:p>
              <a:pPr algn="ctr" defTabSz="913765">
                <a:defRPr/>
              </a:pPr>
              <a:r>
                <a:rPr lang="zh-CN" altLang="en-US" sz="6000" b="1" dirty="0">
                  <a:solidFill>
                    <a:prstClr val="black"/>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研究方法</a:t>
              </a:r>
            </a:p>
          </p:txBody>
        </p:sp>
        <p:sp>
          <p:nvSpPr>
            <p:cNvPr id="19" name="文本框 18"/>
            <p:cNvSpPr txBox="1"/>
            <p:nvPr/>
          </p:nvSpPr>
          <p:spPr>
            <a:xfrm>
              <a:off x="3067050" y="3735020"/>
              <a:ext cx="6057900" cy="369332"/>
            </a:xfrm>
            <a:prstGeom prst="rect">
              <a:avLst/>
            </a:prstGeom>
            <a:noFill/>
          </p:spPr>
          <p:txBody>
            <a:bodyPr wrap="square" rtlCol="0">
              <a:spAutoFit/>
            </a:bodyPr>
            <a:lstStyle/>
            <a:p>
              <a:pPr algn="ctr" defTabSz="913765">
                <a:defRPr/>
              </a:pPr>
              <a:r>
                <a:rPr lang="en-US" altLang="zh-CN" sz="1800" dirty="0">
                  <a:solidFill>
                    <a:srgbClr val="7A7A7A"/>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rPr>
                <a:t>RESEARCH METHODS</a:t>
              </a:r>
              <a:endParaRPr lang="en-US" altLang="zh-CN" dirty="0">
                <a:solidFill>
                  <a:srgbClr val="7A7A7A"/>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4138982"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研究方法</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Architecture</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49BCB1F1-17E6-4BB3-AA1A-2229F853B5D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97375" y="3658738"/>
            <a:ext cx="6797250" cy="2304434"/>
          </a:xfrm>
          <a:prstGeom prst="rect">
            <a:avLst/>
          </a:prstGeom>
        </p:spPr>
      </p:pic>
      <p:pic>
        <p:nvPicPr>
          <p:cNvPr id="10" name="图片 9">
            <a:extLst>
              <a:ext uri="{FF2B5EF4-FFF2-40B4-BE49-F238E27FC236}">
                <a16:creationId xmlns:a16="http://schemas.microsoft.com/office/drawing/2014/main" id="{09E093A2-B99E-49FD-A382-F566DD9EF21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43287" y="687177"/>
            <a:ext cx="5305426" cy="2639773"/>
          </a:xfrm>
          <a:prstGeom prst="rect">
            <a:avLst/>
          </a:prstGeom>
        </p:spPr>
      </p:pic>
      <p:sp>
        <p:nvSpPr>
          <p:cNvPr id="12" name="文本框 11">
            <a:extLst>
              <a:ext uri="{FF2B5EF4-FFF2-40B4-BE49-F238E27FC236}">
                <a16:creationId xmlns:a16="http://schemas.microsoft.com/office/drawing/2014/main" id="{FDB8185E-C7B4-40A9-981E-F8FB915809D8}"/>
              </a:ext>
            </a:extLst>
          </p:cNvPr>
          <p:cNvSpPr txBox="1"/>
          <p:nvPr/>
        </p:nvSpPr>
        <p:spPr>
          <a:xfrm>
            <a:off x="3486631" y="3300218"/>
            <a:ext cx="5218736" cy="461665"/>
          </a:xfrm>
          <a:prstGeom prst="rect">
            <a:avLst/>
          </a:prstGeom>
          <a:noFill/>
        </p:spPr>
        <p:txBody>
          <a:bodyPr wrap="none" rtlCol="0">
            <a:spAutoFit/>
          </a:bodyPr>
          <a:lstStyle/>
          <a:p>
            <a:r>
              <a:rPr lang="en-US" altLang="zh-CN" sz="2400" dirty="0">
                <a:latin typeface="Arial" panose="020B0604020202020204" pitchFamily="34" charset="0"/>
                <a:cs typeface="Arial" panose="020B0604020202020204" pitchFamily="34" charset="0"/>
              </a:rPr>
              <a:t>A deep learning-based RFFI protocol</a:t>
            </a:r>
            <a:endParaRPr lang="zh-CN" altLang="en-US" sz="2400" dirty="0">
              <a:latin typeface="Arial" panose="020B0604020202020204" pitchFamily="34" charset="0"/>
              <a:cs typeface="Arial" panose="020B0604020202020204" pitchFamily="34" charset="0"/>
            </a:endParaRPr>
          </a:p>
        </p:txBody>
      </p:sp>
      <p:sp>
        <p:nvSpPr>
          <p:cNvPr id="18" name="文本框 17">
            <a:extLst>
              <a:ext uri="{FF2B5EF4-FFF2-40B4-BE49-F238E27FC236}">
                <a16:creationId xmlns:a16="http://schemas.microsoft.com/office/drawing/2014/main" id="{13D3B1AE-551E-420C-BBFA-97E3FD031B49}"/>
              </a:ext>
            </a:extLst>
          </p:cNvPr>
          <p:cNvSpPr txBox="1"/>
          <p:nvPr/>
        </p:nvSpPr>
        <p:spPr>
          <a:xfrm>
            <a:off x="1351816" y="5928718"/>
            <a:ext cx="9488367" cy="461665"/>
          </a:xfrm>
          <a:prstGeom prst="rect">
            <a:avLst/>
          </a:prstGeom>
          <a:noFill/>
        </p:spPr>
        <p:txBody>
          <a:bodyPr wrap="none" rtlCol="0">
            <a:spAutoFit/>
          </a:bodyPr>
          <a:lstStyle/>
          <a:p>
            <a:r>
              <a:rPr lang="en-US" altLang="zh-CN" sz="2400" dirty="0">
                <a:latin typeface="Arial" panose="020B0604020202020204" pitchFamily="34" charset="0"/>
                <a:cs typeface="Arial" panose="020B0604020202020204" pitchFamily="34" charset="0"/>
              </a:rPr>
              <a:t>The architecture of the adopted CNN model. Revised from AlexNET </a:t>
            </a:r>
            <a:endParaRPr lang="zh-CN" alt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60304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4203151"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研究方法</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Signal Model</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C8C7C829-20A9-453A-8916-281FF2D444FA}"/>
              </a:ext>
            </a:extLst>
          </p:cNvPr>
          <p:cNvPicPr>
            <a:picLocks noChangeAspect="1"/>
          </p:cNvPicPr>
          <p:nvPr/>
        </p:nvPicPr>
        <p:blipFill>
          <a:blip r:embed="rId5"/>
          <a:stretch>
            <a:fillRect/>
          </a:stretch>
        </p:blipFill>
        <p:spPr>
          <a:xfrm>
            <a:off x="1148579" y="3689161"/>
            <a:ext cx="9894841" cy="2164496"/>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0E874EEF-C838-4B60-86A8-CB1F5DAEEAAC}"/>
                  </a:ext>
                </a:extLst>
              </p:cNvPr>
              <p:cNvSpPr txBox="1"/>
              <p:nvPr/>
            </p:nvSpPr>
            <p:spPr>
              <a:xfrm>
                <a:off x="401053" y="1138989"/>
                <a:ext cx="11036968" cy="2029851"/>
              </a:xfrm>
              <a:prstGeom prst="rect">
                <a:avLst/>
              </a:prstGeom>
              <a:noFill/>
            </p:spPr>
            <p:txBody>
              <a:bodyPr wrap="square" rtlCol="0">
                <a:spAutoFit/>
              </a:bodyPr>
              <a:lstStyle/>
              <a:p>
                <a:r>
                  <a:rPr lang="en-US" altLang="zh-CN" sz="2800" dirty="0">
                    <a:latin typeface="Arial" panose="020B0604020202020204" pitchFamily="34" charset="0"/>
                    <a:cs typeface="Arial" panose="020B0604020202020204" pitchFamily="34" charset="0"/>
                  </a:rPr>
                  <a:t>Original RFFI signal model:</a:t>
                </a:r>
              </a:p>
              <a:p>
                <a:pPr algn="ct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rPr>
                        <m:t>𝑦</m:t>
                      </m:r>
                      <m:d>
                        <m:dPr>
                          <m:ctrlPr>
                            <a:rPr lang="en-US" altLang="zh-CN" sz="2800" b="0" i="1" smtClean="0">
                              <a:latin typeface="Cambria Math" panose="02040503050406030204" pitchFamily="18" charset="0"/>
                            </a:rPr>
                          </m:ctrlPr>
                        </m:dPr>
                        <m:e>
                          <m:r>
                            <a:rPr lang="en-US" altLang="zh-CN" sz="2800" b="0" i="1" smtClean="0">
                              <a:latin typeface="Cambria Math" panose="02040503050406030204" pitchFamily="18" charset="0"/>
                            </a:rPr>
                            <m:t>𝑡</m:t>
                          </m:r>
                        </m:e>
                      </m:d>
                      <m:r>
                        <a:rPr lang="en-US" altLang="zh-CN" sz="2800" b="0" i="1" smtClean="0">
                          <a:latin typeface="Cambria Math" panose="02040503050406030204" pitchFamily="18" charset="0"/>
                        </a:rPr>
                        <m:t>=</m:t>
                      </m:r>
                      <m:r>
                        <a:rPr lang="zh-CN" altLang="en-US" sz="2800" b="0" i="1" smtClean="0">
                          <a:latin typeface="Cambria Math" panose="02040503050406030204" pitchFamily="18" charset="0"/>
                        </a:rPr>
                        <m:t>𝒢</m:t>
                      </m:r>
                      <m:d>
                        <m:dPr>
                          <m:ctrlPr>
                            <a:rPr lang="en-US" altLang="zh-CN" sz="2800" b="0" i="1" smtClean="0">
                              <a:latin typeface="Cambria Math" panose="02040503050406030204" pitchFamily="18" charset="0"/>
                            </a:rPr>
                          </m:ctrlPr>
                        </m:dPr>
                        <m:e>
                          <m:r>
                            <a:rPr lang="en-US" altLang="zh-CN" sz="2800" b="0" i="1" smtClean="0">
                              <a:latin typeface="Cambria Math" panose="02040503050406030204" pitchFamily="18" charset="0"/>
                            </a:rPr>
                            <m:t>h</m:t>
                          </m:r>
                          <m:d>
                            <m:dPr>
                              <m:ctrlPr>
                                <a:rPr lang="en-US" altLang="zh-CN" sz="2800" b="0" i="1" smtClean="0">
                                  <a:latin typeface="Cambria Math" panose="02040503050406030204" pitchFamily="18" charset="0"/>
                                </a:rPr>
                              </m:ctrlPr>
                            </m:dPr>
                            <m:e>
                              <m:r>
                                <a:rPr lang="en-US" altLang="zh-CN" sz="2800" b="0" i="1" smtClean="0">
                                  <a:latin typeface="Cambria Math" panose="02040503050406030204" pitchFamily="18" charset="0"/>
                                </a:rPr>
                                <m:t>𝑡</m:t>
                              </m:r>
                            </m:e>
                          </m:d>
                          <m:r>
                            <a:rPr lang="en-US" altLang="zh-CN" sz="2800" b="0" i="1" smtClean="0">
                              <a:latin typeface="Cambria Math" panose="02040503050406030204" pitchFamily="18" charset="0"/>
                            </a:rPr>
                            <m:t>∗</m:t>
                          </m:r>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ea typeface="Cambria Math" panose="02040503050406030204" pitchFamily="18" charset="0"/>
                                </a:rPr>
                                <m:t>ℱ</m:t>
                              </m:r>
                            </m:e>
                            <m:sub>
                              <m:r>
                                <a:rPr lang="en-US" altLang="zh-CN" sz="2800" b="0" i="1" smtClean="0">
                                  <a:latin typeface="Cambria Math" panose="02040503050406030204" pitchFamily="18" charset="0"/>
                                </a:rPr>
                                <m:t>𝑘</m:t>
                              </m:r>
                            </m:sub>
                          </m:sSub>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𝑥</m:t>
                          </m:r>
                          <m:d>
                            <m:dPr>
                              <m:ctrlPr>
                                <a:rPr lang="en-US" altLang="zh-CN" sz="2800" b="0" i="1" smtClean="0">
                                  <a:latin typeface="Cambria Math" panose="02040503050406030204" pitchFamily="18" charset="0"/>
                                </a:rPr>
                              </m:ctrlPr>
                            </m:dPr>
                            <m:e>
                              <m:r>
                                <a:rPr lang="en-US" altLang="zh-CN" sz="2800" b="0" i="1" smtClean="0">
                                  <a:latin typeface="Cambria Math" panose="02040503050406030204" pitchFamily="18" charset="0"/>
                                </a:rPr>
                                <m:t>𝑡</m:t>
                              </m:r>
                            </m:e>
                          </m:d>
                          <m:r>
                            <a:rPr lang="en-US" altLang="zh-CN" sz="2800" b="0" i="1" smtClean="0">
                              <a:latin typeface="Cambria Math" panose="02040503050406030204" pitchFamily="18" charset="0"/>
                            </a:rPr>
                            <m:t>)</m:t>
                          </m:r>
                        </m:e>
                      </m:d>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𝑛</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𝑡</m:t>
                      </m:r>
                      <m:r>
                        <a:rPr lang="en-US" altLang="zh-CN" sz="2800" b="0" i="1" smtClean="0">
                          <a:latin typeface="Cambria Math" panose="02040503050406030204" pitchFamily="18" charset="0"/>
                        </a:rPr>
                        <m:t>)</m:t>
                      </m:r>
                    </m:oMath>
                  </m:oMathPara>
                </a14:m>
                <a:endParaRPr lang="en-US" altLang="zh-CN" sz="2800" dirty="0">
                  <a:latin typeface="Arial" panose="020B0604020202020204" pitchFamily="34" charset="0"/>
                  <a:cs typeface="Arial" panose="020B0604020202020204" pitchFamily="34" charset="0"/>
                </a:endParaRPr>
              </a:p>
              <a:p>
                <a:r>
                  <a:rPr lang="en-US" altLang="zh-CN" sz="2800" dirty="0">
                    <a:latin typeface="Arial" panose="020B0604020202020204" pitchFamily="34" charset="0"/>
                    <a:cs typeface="Arial" panose="020B0604020202020204" pitchFamily="34" charset="0"/>
                  </a:rPr>
                  <a:t>RFFI signal model in this paper:</a:t>
                </a:r>
              </a:p>
              <a:p>
                <a:pPr/>
                <a14:m>
                  <m:oMathPara xmlns:m="http://schemas.openxmlformats.org/officeDocument/2006/math">
                    <m:oMathParaPr>
                      <m:jc m:val="centerGroup"/>
                    </m:oMathParaPr>
                    <m:oMath xmlns:m="http://schemas.openxmlformats.org/officeDocument/2006/math">
                      <m:r>
                        <a:rPr lang="en-US" altLang="zh-CN" sz="2800" b="0" i="1" smtClean="0">
                          <a:latin typeface="Cambria Math" panose="02040503050406030204" pitchFamily="18" charset="0"/>
                        </a:rPr>
                        <m:t>𝑦</m:t>
                      </m:r>
                      <m:d>
                        <m:dPr>
                          <m:ctrlPr>
                            <a:rPr lang="en-US" altLang="zh-CN" sz="2800" b="0" i="1" smtClean="0">
                              <a:latin typeface="Cambria Math" panose="02040503050406030204" pitchFamily="18" charset="0"/>
                            </a:rPr>
                          </m:ctrlPr>
                        </m:dPr>
                        <m:e>
                          <m:r>
                            <a:rPr lang="en-US" altLang="zh-CN" sz="2800" b="0" i="1" smtClean="0">
                              <a:latin typeface="Cambria Math" panose="02040503050406030204" pitchFamily="18" charset="0"/>
                            </a:rPr>
                            <m:t>𝑡</m:t>
                          </m:r>
                        </m:e>
                      </m:d>
                      <m:r>
                        <a:rPr lang="en-US" altLang="zh-CN" sz="2800" b="0" i="1" smtClean="0">
                          <a:latin typeface="Cambria Math" panose="02040503050406030204" pitchFamily="18" charset="0"/>
                        </a:rPr>
                        <m:t>=</m:t>
                      </m:r>
                      <m:r>
                        <a:rPr lang="zh-CN" altLang="en-US" sz="2800" b="0" i="1" smtClean="0">
                          <a:latin typeface="Cambria Math" panose="02040503050406030204" pitchFamily="18" charset="0"/>
                        </a:rPr>
                        <m:t>𝒢</m:t>
                      </m:r>
                      <m:d>
                        <m:dPr>
                          <m:ctrlPr>
                            <a:rPr lang="en-US" altLang="zh-CN" sz="2800" b="0" i="1" smtClean="0">
                              <a:latin typeface="Cambria Math" panose="02040503050406030204" pitchFamily="18" charset="0"/>
                            </a:rPr>
                          </m:ctrlPr>
                        </m:dPr>
                        <m:e>
                          <m:sSub>
                            <m:sSubPr>
                              <m:ctrlPr>
                                <a:rPr lang="en-US" altLang="zh-CN" sz="2800" b="0" i="1" smtClean="0">
                                  <a:solidFill>
                                    <a:srgbClr val="FF0000"/>
                                  </a:solidFill>
                                  <a:latin typeface="Cambria Math" panose="02040503050406030204" pitchFamily="18" charset="0"/>
                                </a:rPr>
                              </m:ctrlPr>
                            </m:sSubPr>
                            <m:e>
                              <m:r>
                                <a:rPr lang="en-US" altLang="zh-CN" sz="2800" b="0" i="1" smtClean="0">
                                  <a:solidFill>
                                    <a:srgbClr val="FF0000"/>
                                  </a:solidFill>
                                  <a:latin typeface="Cambria Math" panose="02040503050406030204" pitchFamily="18" charset="0"/>
                                  <a:ea typeface="Cambria Math" panose="02040503050406030204" pitchFamily="18" charset="0"/>
                                </a:rPr>
                                <m:t>ℱ</m:t>
                              </m:r>
                            </m:e>
                            <m:sub>
                              <m:r>
                                <a:rPr lang="en-US" altLang="zh-CN" sz="2800" b="0" i="1" smtClean="0">
                                  <a:solidFill>
                                    <a:srgbClr val="FF0000"/>
                                  </a:solidFill>
                                  <a:latin typeface="Cambria Math" panose="02040503050406030204" pitchFamily="18" charset="0"/>
                                </a:rPr>
                                <m:t>𝑘</m:t>
                              </m:r>
                            </m:sub>
                          </m:sSub>
                          <m:d>
                            <m:dPr>
                              <m:ctrlPr>
                                <a:rPr lang="en-US" altLang="zh-CN" sz="2800" b="0" i="1" smtClean="0">
                                  <a:solidFill>
                                    <a:srgbClr val="FF0000"/>
                                  </a:solidFill>
                                  <a:latin typeface="Cambria Math" panose="02040503050406030204" pitchFamily="18" charset="0"/>
                                </a:rPr>
                              </m:ctrlPr>
                            </m:dPr>
                            <m:e>
                              <m:r>
                                <a:rPr lang="en-US" altLang="zh-CN" sz="2800" b="0" i="1" smtClean="0">
                                  <a:solidFill>
                                    <a:srgbClr val="FF0000"/>
                                  </a:solidFill>
                                  <a:latin typeface="Cambria Math" panose="02040503050406030204" pitchFamily="18" charset="0"/>
                                </a:rPr>
                                <m:t>𝑥</m:t>
                              </m:r>
                              <m:d>
                                <m:dPr>
                                  <m:ctrlPr>
                                    <a:rPr lang="en-US" altLang="zh-CN" sz="2800" b="0" i="1" smtClean="0">
                                      <a:solidFill>
                                        <a:srgbClr val="FF0000"/>
                                      </a:solidFill>
                                      <a:latin typeface="Cambria Math" panose="02040503050406030204" pitchFamily="18" charset="0"/>
                                    </a:rPr>
                                  </m:ctrlPr>
                                </m:dPr>
                                <m:e>
                                  <m:r>
                                    <a:rPr lang="en-US" altLang="zh-CN" sz="2800" b="0" i="1" smtClean="0">
                                      <a:solidFill>
                                        <a:srgbClr val="FF0000"/>
                                      </a:solidFill>
                                      <a:latin typeface="Cambria Math" panose="02040503050406030204" pitchFamily="18" charset="0"/>
                                    </a:rPr>
                                    <m:t>𝑡</m:t>
                                  </m:r>
                                </m:e>
                              </m:d>
                            </m:e>
                          </m:d>
                        </m:e>
                      </m:d>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𝑛</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𝑡</m:t>
                      </m:r>
                      <m:r>
                        <a:rPr lang="en-US" altLang="zh-CN" sz="2800" b="0" i="1" smtClean="0">
                          <a:latin typeface="Cambria Math" panose="02040503050406030204" pitchFamily="18" charset="0"/>
                        </a:rPr>
                        <m:t>)</m:t>
                      </m:r>
                    </m:oMath>
                  </m:oMathPara>
                </a14:m>
                <a:endParaRPr lang="zh-CN" altLang="en-US" sz="2800" dirty="0">
                  <a:latin typeface="Arial" panose="020B0604020202020204" pitchFamily="34" charset="0"/>
                  <a:cs typeface="Arial" panose="020B0604020202020204" pitchFamily="34" charset="0"/>
                </a:endParaRPr>
              </a:p>
            </p:txBody>
          </p:sp>
        </mc:Choice>
        <mc:Fallback xmlns="">
          <p:sp>
            <p:nvSpPr>
              <p:cNvPr id="6" name="文本框 5">
                <a:extLst>
                  <a:ext uri="{FF2B5EF4-FFF2-40B4-BE49-F238E27FC236}">
                    <a16:creationId xmlns:a16="http://schemas.microsoft.com/office/drawing/2014/main" id="{0E874EEF-C838-4B60-86A8-CB1F5DAEEAAC}"/>
                  </a:ext>
                </a:extLst>
              </p:cNvPr>
              <p:cNvSpPr txBox="1">
                <a:spLocks noRot="1" noChangeAspect="1" noMove="1" noResize="1" noEditPoints="1" noAdjustHandles="1" noChangeArrowheads="1" noChangeShapeType="1" noTextEdit="1"/>
              </p:cNvSpPr>
              <p:nvPr/>
            </p:nvSpPr>
            <p:spPr>
              <a:xfrm>
                <a:off x="401053" y="1138989"/>
                <a:ext cx="11036968" cy="2029851"/>
              </a:xfrm>
              <a:prstGeom prst="rect">
                <a:avLst/>
              </a:prstGeom>
              <a:blipFill>
                <a:blip r:embed="rId6"/>
                <a:stretch>
                  <a:fillRect l="-1160" t="-330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845206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7684288"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研究方法</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Hardware Impairments Modelling</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213A0AE3-4EA8-4363-BF47-F33D835B52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42912" y="616248"/>
            <a:ext cx="7306176" cy="3367969"/>
          </a:xfrm>
          <a:prstGeom prst="rect">
            <a:avLst/>
          </a:prstGeom>
        </p:spPr>
      </p:pic>
      <p:sp>
        <p:nvSpPr>
          <p:cNvPr id="14" name="文本框 13">
            <a:extLst>
              <a:ext uri="{FF2B5EF4-FFF2-40B4-BE49-F238E27FC236}">
                <a16:creationId xmlns:a16="http://schemas.microsoft.com/office/drawing/2014/main" id="{044CFFC3-1F49-4707-971F-F52695930FB9}"/>
              </a:ext>
            </a:extLst>
          </p:cNvPr>
          <p:cNvSpPr txBox="1"/>
          <p:nvPr/>
        </p:nvSpPr>
        <p:spPr>
          <a:xfrm>
            <a:off x="2936417" y="3984217"/>
            <a:ext cx="6319166" cy="461665"/>
          </a:xfrm>
          <a:prstGeom prst="rect">
            <a:avLst/>
          </a:prstGeom>
          <a:noFill/>
        </p:spPr>
        <p:txBody>
          <a:bodyPr wrap="none" rtlCol="0">
            <a:spAutoFit/>
          </a:bodyPr>
          <a:lstStyle/>
          <a:p>
            <a:r>
              <a:rPr lang="en-US" altLang="zh-CN" sz="2400" dirty="0">
                <a:latin typeface="Arial" panose="020B0604020202020204" pitchFamily="34" charset="0"/>
                <a:cs typeface="Arial" panose="020B0604020202020204" pitchFamily="34" charset="0"/>
              </a:rPr>
              <a:t>Transmitter chain with hardware impairments</a:t>
            </a:r>
            <a:endParaRPr lang="zh-CN" altLang="en-US" sz="24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69F6298B-5C8E-4FD8-81C0-DE0535F57227}"/>
                  </a:ext>
                </a:extLst>
              </p:cNvPr>
              <p:cNvSpPr txBox="1"/>
              <p:nvPr/>
            </p:nvSpPr>
            <p:spPr>
              <a:xfrm>
                <a:off x="657225" y="4700625"/>
                <a:ext cx="10564046" cy="1440907"/>
              </a:xfrm>
              <a:prstGeom prst="rect">
                <a:avLst/>
              </a:prstGeom>
              <a:noFill/>
            </p:spPr>
            <p:txBody>
              <a:bodyPr wrap="none" rtlCol="0">
                <a:spAutoFit/>
              </a:bodyPr>
              <a:lstStyle/>
              <a:p>
                <a:pPr marL="285750"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Oscillator Imperfection:</a:t>
                </a:r>
                <a:r>
                  <a:rPr lang="zh-CN" alt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carrier frequency offset and phase noise</a:t>
                </a:r>
              </a:p>
              <a:p>
                <a:pPr marL="285750"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Mixer Imbalance: gain(</a:t>
                </a:r>
                <a14:m>
                  <m:oMath xmlns:m="http://schemas.openxmlformats.org/officeDocument/2006/math">
                    <m:sSubSup>
                      <m:sSubSupPr>
                        <m:ctrlPr>
                          <a:rPr lang="en-US" altLang="zh-CN" sz="2800" i="1">
                            <a:latin typeface="Cambria Math" panose="02040503050406030204" pitchFamily="18" charset="0"/>
                            <a:cs typeface="Arial" panose="020B0604020202020204" pitchFamily="34" charset="0"/>
                          </a:rPr>
                        </m:ctrlPr>
                      </m:sSubSupPr>
                      <m:e>
                        <m:r>
                          <a:rPr lang="en-US" altLang="zh-CN" sz="2800">
                            <a:latin typeface="Cambria Math" panose="02040503050406030204" pitchFamily="18" charset="0"/>
                            <a:cs typeface="Arial" panose="020B0604020202020204" pitchFamily="34" charset="0"/>
                          </a:rPr>
                          <m:t>𝑔</m:t>
                        </m:r>
                      </m:e>
                      <m:sub>
                        <m:r>
                          <a:rPr lang="en-US" altLang="zh-CN" sz="2800">
                            <a:latin typeface="Cambria Math" panose="02040503050406030204" pitchFamily="18" charset="0"/>
                            <a:cs typeface="Arial" panose="020B0604020202020204" pitchFamily="34" charset="0"/>
                          </a:rPr>
                          <m:t>𝐼</m:t>
                        </m:r>
                      </m:sub>
                      <m:sup>
                        <m:r>
                          <a:rPr lang="en-US" altLang="zh-CN" sz="2800">
                            <a:latin typeface="Cambria Math" panose="02040503050406030204" pitchFamily="18" charset="0"/>
                            <a:cs typeface="Arial" panose="020B0604020202020204" pitchFamily="34" charset="0"/>
                          </a:rPr>
                          <m:t>𝑡𝑥</m:t>
                        </m:r>
                      </m:sup>
                    </m:sSubSup>
                    <m:r>
                      <a:rPr lang="en-US" altLang="zh-CN" sz="2800">
                        <a:latin typeface="Cambria Math" panose="02040503050406030204" pitchFamily="18" charset="0"/>
                        <a:cs typeface="Arial" panose="020B0604020202020204" pitchFamily="34" charset="0"/>
                      </a:rPr>
                      <m:t>≠</m:t>
                    </m:r>
                    <m:sSubSup>
                      <m:sSubSupPr>
                        <m:ctrlPr>
                          <a:rPr lang="en-US" altLang="zh-CN" sz="2800" i="1">
                            <a:latin typeface="Cambria Math" panose="02040503050406030204" pitchFamily="18" charset="0"/>
                            <a:cs typeface="Arial" panose="020B0604020202020204" pitchFamily="34" charset="0"/>
                          </a:rPr>
                        </m:ctrlPr>
                      </m:sSubSupPr>
                      <m:e>
                        <m:r>
                          <a:rPr lang="en-US" altLang="zh-CN" sz="2800">
                            <a:latin typeface="Cambria Math" panose="02040503050406030204" pitchFamily="18" charset="0"/>
                            <a:cs typeface="Arial" panose="020B0604020202020204" pitchFamily="34" charset="0"/>
                          </a:rPr>
                          <m:t>𝑔</m:t>
                        </m:r>
                      </m:e>
                      <m:sub>
                        <m:r>
                          <a:rPr lang="en-US" altLang="zh-CN" sz="2800">
                            <a:latin typeface="Cambria Math" panose="02040503050406030204" pitchFamily="18" charset="0"/>
                            <a:cs typeface="Arial" panose="020B0604020202020204" pitchFamily="34" charset="0"/>
                          </a:rPr>
                          <m:t>𝑄</m:t>
                        </m:r>
                      </m:sub>
                      <m:sup>
                        <m:r>
                          <a:rPr lang="en-US" altLang="zh-CN" sz="2800">
                            <a:latin typeface="Cambria Math" panose="02040503050406030204" pitchFamily="18" charset="0"/>
                            <a:cs typeface="Arial" panose="020B0604020202020204" pitchFamily="34" charset="0"/>
                          </a:rPr>
                          <m:t>𝑡𝑥</m:t>
                        </m:r>
                      </m:sup>
                    </m:sSubSup>
                  </m:oMath>
                </a14:m>
                <a:r>
                  <a:rPr lang="en-US" altLang="zh-CN" sz="2800" dirty="0">
                    <a:latin typeface="Arial" panose="020B0604020202020204" pitchFamily="34" charset="0"/>
                    <a:cs typeface="Arial" panose="020B0604020202020204" pitchFamily="34" charset="0"/>
                  </a:rPr>
                  <a:t>) and phase(</a:t>
                </a:r>
                <a14:m>
                  <m:oMath xmlns:m="http://schemas.openxmlformats.org/officeDocument/2006/math">
                    <m:sSup>
                      <m:sSupPr>
                        <m:ctrlPr>
                          <a:rPr lang="en-US" altLang="zh-CN" sz="2800" i="1" smtClean="0">
                            <a:latin typeface="Cambria Math" panose="02040503050406030204" pitchFamily="18" charset="0"/>
                            <a:cs typeface="Arial" panose="020B0604020202020204" pitchFamily="34" charset="0"/>
                          </a:rPr>
                        </m:ctrlPr>
                      </m:sSupPr>
                      <m:e>
                        <m:r>
                          <a:rPr lang="zh-CN" altLang="en-US" sz="2800" i="1" smtClean="0">
                            <a:latin typeface="Cambria Math" panose="02040503050406030204" pitchFamily="18" charset="0"/>
                            <a:cs typeface="Arial" panose="020B0604020202020204" pitchFamily="34" charset="0"/>
                          </a:rPr>
                          <m:t>𝜃</m:t>
                        </m:r>
                      </m:e>
                      <m:sup>
                        <m:r>
                          <a:rPr lang="en-US" altLang="zh-CN" sz="2800" b="0" i="1" smtClean="0">
                            <a:latin typeface="Cambria Math" panose="02040503050406030204" pitchFamily="18" charset="0"/>
                            <a:cs typeface="Arial" panose="020B0604020202020204" pitchFamily="34" charset="0"/>
                          </a:rPr>
                          <m:t>𝑡𝑥</m:t>
                        </m:r>
                      </m:sup>
                    </m:sSup>
                  </m:oMath>
                </a14:m>
                <a:r>
                  <a:rPr lang="en-US" altLang="zh-CN" sz="28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Power Amplifier Nonlinearity</a:t>
                </a:r>
                <a:endParaRPr lang="zh-CN" altLang="en-US" sz="2800" dirty="0">
                  <a:latin typeface="Arial" panose="020B0604020202020204" pitchFamily="34" charset="0"/>
                  <a:cs typeface="Arial" panose="020B0604020202020204" pitchFamily="34" charset="0"/>
                </a:endParaRPr>
              </a:p>
            </p:txBody>
          </p:sp>
        </mc:Choice>
        <mc:Fallback xmlns="">
          <p:sp>
            <p:nvSpPr>
              <p:cNvPr id="8" name="文本框 7">
                <a:extLst>
                  <a:ext uri="{FF2B5EF4-FFF2-40B4-BE49-F238E27FC236}">
                    <a16:creationId xmlns:a16="http://schemas.microsoft.com/office/drawing/2014/main" id="{69F6298B-5C8E-4FD8-81C0-DE0535F57227}"/>
                  </a:ext>
                </a:extLst>
              </p:cNvPr>
              <p:cNvSpPr txBox="1">
                <a:spLocks noRot="1" noChangeAspect="1" noMove="1" noResize="1" noEditPoints="1" noAdjustHandles="1" noChangeArrowheads="1" noChangeShapeType="1" noTextEdit="1"/>
              </p:cNvSpPr>
              <p:nvPr/>
            </p:nvSpPr>
            <p:spPr>
              <a:xfrm>
                <a:off x="657225" y="4700625"/>
                <a:ext cx="10564046" cy="1440907"/>
              </a:xfrm>
              <a:prstGeom prst="rect">
                <a:avLst/>
              </a:prstGeom>
              <a:blipFill>
                <a:blip r:embed="rId6"/>
                <a:stretch>
                  <a:fillRect l="-1039" t="-4237" r="-1039" b="-1059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11001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7443656"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研究方法</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Hardware Impairments Modelling</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21" name="组合 20">
            <a:extLst>
              <a:ext uri="{FF2B5EF4-FFF2-40B4-BE49-F238E27FC236}">
                <a16:creationId xmlns:a16="http://schemas.microsoft.com/office/drawing/2014/main" id="{7F140F30-9B46-47A3-95DF-64836C98C6D9}"/>
              </a:ext>
            </a:extLst>
          </p:cNvPr>
          <p:cNvGrpSpPr/>
          <p:nvPr/>
        </p:nvGrpSpPr>
        <p:grpSpPr>
          <a:xfrm>
            <a:off x="394178" y="1114394"/>
            <a:ext cx="11403644" cy="3447792"/>
            <a:chOff x="394178" y="888297"/>
            <a:chExt cx="11403644" cy="3447792"/>
          </a:xfrm>
        </p:grpSpPr>
        <p:pic>
          <p:nvPicPr>
            <p:cNvPr id="10" name="图片 9">
              <a:extLst>
                <a:ext uri="{FF2B5EF4-FFF2-40B4-BE49-F238E27FC236}">
                  <a16:creationId xmlns:a16="http://schemas.microsoft.com/office/drawing/2014/main" id="{945C8943-A0D8-415E-B552-918DA201B57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4178" y="888297"/>
              <a:ext cx="2892266" cy="3032811"/>
            </a:xfrm>
            <a:prstGeom prst="rect">
              <a:avLst/>
            </a:prstGeom>
          </p:spPr>
        </p:pic>
        <p:pic>
          <p:nvPicPr>
            <p:cNvPr id="12" name="图片 11">
              <a:extLst>
                <a:ext uri="{FF2B5EF4-FFF2-40B4-BE49-F238E27FC236}">
                  <a16:creationId xmlns:a16="http://schemas.microsoft.com/office/drawing/2014/main" id="{EF1AE51E-CBD1-4CFA-8162-387EFE897F14}"/>
                </a:ext>
              </a:extLst>
            </p:cNvPr>
            <p:cNvPicPr>
              <a:picLocks noChangeAspect="1"/>
            </p:cNvPicPr>
            <p:nvPr/>
          </p:nvPicPr>
          <p:blipFill>
            <a:blip r:embed="rId6"/>
            <a:stretch>
              <a:fillRect/>
            </a:stretch>
          </p:blipFill>
          <p:spPr>
            <a:xfrm>
              <a:off x="3261115" y="888297"/>
              <a:ext cx="5669771" cy="3032809"/>
            </a:xfrm>
            <a:prstGeom prst="rect">
              <a:avLst/>
            </a:prstGeom>
          </p:spPr>
        </p:pic>
        <p:pic>
          <p:nvPicPr>
            <p:cNvPr id="14" name="图片 13">
              <a:extLst>
                <a:ext uri="{FF2B5EF4-FFF2-40B4-BE49-F238E27FC236}">
                  <a16:creationId xmlns:a16="http://schemas.microsoft.com/office/drawing/2014/main" id="{B016EB98-2D25-4241-8593-DECD8CD3D377}"/>
                </a:ext>
              </a:extLst>
            </p:cNvPr>
            <p:cNvPicPr>
              <a:picLocks noChangeAspect="1"/>
            </p:cNvPicPr>
            <p:nvPr/>
          </p:nvPicPr>
          <p:blipFill>
            <a:blip r:embed="rId7"/>
            <a:stretch>
              <a:fillRect/>
            </a:stretch>
          </p:blipFill>
          <p:spPr>
            <a:xfrm>
              <a:off x="8896198" y="903168"/>
              <a:ext cx="2901624" cy="3032811"/>
            </a:xfrm>
            <a:prstGeom prst="rect">
              <a:avLst/>
            </a:prstGeom>
          </p:spPr>
        </p:pic>
        <p:sp>
          <p:nvSpPr>
            <p:cNvPr id="15" name="文本框 14">
              <a:extLst>
                <a:ext uri="{FF2B5EF4-FFF2-40B4-BE49-F238E27FC236}">
                  <a16:creationId xmlns:a16="http://schemas.microsoft.com/office/drawing/2014/main" id="{2AE4F0E8-6D17-4682-94CC-B8A2CBBAEF8E}"/>
                </a:ext>
              </a:extLst>
            </p:cNvPr>
            <p:cNvSpPr txBox="1"/>
            <p:nvPr/>
          </p:nvSpPr>
          <p:spPr>
            <a:xfrm>
              <a:off x="1443789" y="3935979"/>
              <a:ext cx="832279" cy="400110"/>
            </a:xfrm>
            <a:prstGeom prst="rect">
              <a:avLst/>
            </a:prstGeom>
            <a:noFill/>
          </p:spPr>
          <p:txBody>
            <a:bodyPr wrap="none" rtlCol="0">
              <a:spAutoFit/>
            </a:bodyPr>
            <a:lstStyle/>
            <a:p>
              <a:r>
                <a:rPr lang="zh-CN" altLang="en-US" sz="2000" dirty="0">
                  <a:latin typeface="Arial" panose="020B0604020202020204" pitchFamily="34" charset="0"/>
                  <a:cs typeface="Arial" panose="020B0604020202020204" pitchFamily="34" charset="0"/>
                </a:rPr>
                <a:t>（</a:t>
              </a:r>
              <a:r>
                <a:rPr lang="en-US" altLang="zh-CN" sz="2000" dirty="0">
                  <a:latin typeface="Arial" panose="020B0604020202020204" pitchFamily="34" charset="0"/>
                  <a:cs typeface="Arial" panose="020B0604020202020204" pitchFamily="34" charset="0"/>
                </a:rPr>
                <a:t>a</a:t>
              </a:r>
              <a:r>
                <a:rPr lang="zh-CN" altLang="en-US" sz="2000" dirty="0">
                  <a:latin typeface="Arial" panose="020B0604020202020204" pitchFamily="34" charset="0"/>
                  <a:cs typeface="Arial" panose="020B0604020202020204" pitchFamily="34" charset="0"/>
                </a:rPr>
                <a:t>）</a:t>
              </a:r>
            </a:p>
          </p:txBody>
        </p:sp>
        <p:sp>
          <p:nvSpPr>
            <p:cNvPr id="18" name="文本框 17">
              <a:extLst>
                <a:ext uri="{FF2B5EF4-FFF2-40B4-BE49-F238E27FC236}">
                  <a16:creationId xmlns:a16="http://schemas.microsoft.com/office/drawing/2014/main" id="{8FE66C04-2B61-4037-AE4C-D0C723D47CF4}"/>
                </a:ext>
              </a:extLst>
            </p:cNvPr>
            <p:cNvSpPr txBox="1"/>
            <p:nvPr/>
          </p:nvSpPr>
          <p:spPr>
            <a:xfrm>
              <a:off x="4252053" y="3921102"/>
              <a:ext cx="851515" cy="400110"/>
            </a:xfrm>
            <a:prstGeom prst="rect">
              <a:avLst/>
            </a:prstGeom>
            <a:noFill/>
          </p:spPr>
          <p:txBody>
            <a:bodyPr wrap="none" rtlCol="0">
              <a:spAutoFit/>
            </a:bodyPr>
            <a:lstStyle/>
            <a:p>
              <a:r>
                <a:rPr lang="zh-CN" altLang="en-US" sz="2000" dirty="0">
                  <a:latin typeface="Arial" panose="020B0604020202020204" pitchFamily="34" charset="0"/>
                  <a:cs typeface="Arial" panose="020B0604020202020204" pitchFamily="34" charset="0"/>
                </a:rPr>
                <a:t>（</a:t>
              </a:r>
              <a:r>
                <a:rPr lang="en-US" altLang="zh-CN" sz="2000" dirty="0">
                  <a:latin typeface="Arial" panose="020B0604020202020204" pitchFamily="34" charset="0"/>
                  <a:cs typeface="Arial" panose="020B0604020202020204" pitchFamily="34" charset="0"/>
                </a:rPr>
                <a:t>b</a:t>
              </a:r>
              <a:r>
                <a:rPr lang="zh-CN" altLang="en-US" sz="2000" dirty="0">
                  <a:latin typeface="Arial" panose="020B0604020202020204" pitchFamily="34" charset="0"/>
                  <a:cs typeface="Arial" panose="020B0604020202020204" pitchFamily="34" charset="0"/>
                </a:rPr>
                <a:t>）</a:t>
              </a:r>
            </a:p>
          </p:txBody>
        </p:sp>
        <p:sp>
          <p:nvSpPr>
            <p:cNvPr id="19" name="文本框 18">
              <a:extLst>
                <a:ext uri="{FF2B5EF4-FFF2-40B4-BE49-F238E27FC236}">
                  <a16:creationId xmlns:a16="http://schemas.microsoft.com/office/drawing/2014/main" id="{646FC9A9-1662-40F5-9B4C-FAE621F43DF1}"/>
                </a:ext>
              </a:extLst>
            </p:cNvPr>
            <p:cNvSpPr txBox="1"/>
            <p:nvPr/>
          </p:nvSpPr>
          <p:spPr>
            <a:xfrm>
              <a:off x="7079553" y="3921102"/>
              <a:ext cx="840295" cy="400110"/>
            </a:xfrm>
            <a:prstGeom prst="rect">
              <a:avLst/>
            </a:prstGeom>
            <a:noFill/>
          </p:spPr>
          <p:txBody>
            <a:bodyPr wrap="none" rtlCol="0">
              <a:spAutoFit/>
            </a:bodyPr>
            <a:lstStyle/>
            <a:p>
              <a:r>
                <a:rPr lang="zh-CN" altLang="en-US" sz="2000" dirty="0">
                  <a:latin typeface="Arial" panose="020B0604020202020204" pitchFamily="34" charset="0"/>
                  <a:cs typeface="Arial" panose="020B0604020202020204" pitchFamily="34" charset="0"/>
                </a:rPr>
                <a:t>（</a:t>
              </a:r>
              <a:r>
                <a:rPr lang="en-US" altLang="zh-CN" sz="2000" dirty="0">
                  <a:latin typeface="Arial" panose="020B0604020202020204" pitchFamily="34" charset="0"/>
                  <a:cs typeface="Arial" panose="020B0604020202020204" pitchFamily="34" charset="0"/>
                </a:rPr>
                <a:t>c</a:t>
              </a:r>
              <a:r>
                <a:rPr lang="zh-CN" altLang="en-US" sz="2000" dirty="0">
                  <a:latin typeface="Arial" panose="020B0604020202020204" pitchFamily="34" charset="0"/>
                  <a:cs typeface="Arial" panose="020B0604020202020204" pitchFamily="34" charset="0"/>
                </a:rPr>
                <a:t>）</a:t>
              </a:r>
            </a:p>
          </p:txBody>
        </p:sp>
        <p:sp>
          <p:nvSpPr>
            <p:cNvPr id="20" name="文本框 19">
              <a:extLst>
                <a:ext uri="{FF2B5EF4-FFF2-40B4-BE49-F238E27FC236}">
                  <a16:creationId xmlns:a16="http://schemas.microsoft.com/office/drawing/2014/main" id="{B7F2875F-590F-4E96-BD60-69B3A78FD255}"/>
                </a:ext>
              </a:extLst>
            </p:cNvPr>
            <p:cNvSpPr txBox="1"/>
            <p:nvPr/>
          </p:nvSpPr>
          <p:spPr>
            <a:xfrm>
              <a:off x="9948214" y="3921102"/>
              <a:ext cx="851515" cy="400110"/>
            </a:xfrm>
            <a:prstGeom prst="rect">
              <a:avLst/>
            </a:prstGeom>
            <a:noFill/>
          </p:spPr>
          <p:txBody>
            <a:bodyPr wrap="none" rtlCol="0">
              <a:spAutoFit/>
            </a:bodyPr>
            <a:lstStyle/>
            <a:p>
              <a:r>
                <a:rPr lang="zh-CN" altLang="en-US" sz="2000" dirty="0">
                  <a:latin typeface="Arial" panose="020B0604020202020204" pitchFamily="34" charset="0"/>
                  <a:cs typeface="Arial" panose="020B0604020202020204" pitchFamily="34" charset="0"/>
                </a:rPr>
                <a:t>（</a:t>
              </a:r>
              <a:r>
                <a:rPr lang="en-US" altLang="zh-CN" sz="2000" dirty="0">
                  <a:latin typeface="Arial" panose="020B0604020202020204" pitchFamily="34" charset="0"/>
                  <a:cs typeface="Arial" panose="020B0604020202020204" pitchFamily="34" charset="0"/>
                </a:rPr>
                <a:t>d</a:t>
              </a:r>
              <a:r>
                <a:rPr lang="zh-CN" altLang="en-US" sz="2000" dirty="0">
                  <a:latin typeface="Arial" panose="020B0604020202020204" pitchFamily="34" charset="0"/>
                  <a:cs typeface="Arial" panose="020B0604020202020204" pitchFamily="34" charset="0"/>
                </a:rPr>
                <a:t>）</a:t>
              </a:r>
            </a:p>
          </p:txBody>
        </p:sp>
      </p:grpSp>
      <p:sp>
        <p:nvSpPr>
          <p:cNvPr id="22" name="文本框 21">
            <a:extLst>
              <a:ext uri="{FF2B5EF4-FFF2-40B4-BE49-F238E27FC236}">
                <a16:creationId xmlns:a16="http://schemas.microsoft.com/office/drawing/2014/main" id="{F04174D7-A5FD-44A1-88F5-DE53EACDE291}"/>
              </a:ext>
            </a:extLst>
          </p:cNvPr>
          <p:cNvSpPr txBox="1"/>
          <p:nvPr/>
        </p:nvSpPr>
        <p:spPr>
          <a:xfrm>
            <a:off x="413657" y="4892842"/>
            <a:ext cx="11322330" cy="954107"/>
          </a:xfrm>
          <a:prstGeom prst="rect">
            <a:avLst/>
          </a:prstGeom>
          <a:noFill/>
        </p:spPr>
        <p:txBody>
          <a:bodyPr wrap="none" rtlCol="0">
            <a:spAutoFit/>
          </a:bodyPr>
          <a:lstStyle/>
          <a:p>
            <a:r>
              <a:rPr lang="en-US" altLang="zh-CN" sz="2800" dirty="0">
                <a:latin typeface="Arial" panose="020B0604020202020204" pitchFamily="34" charset="0"/>
                <a:cs typeface="Arial" panose="020B0604020202020204" pitchFamily="34" charset="0"/>
              </a:rPr>
              <a:t>Constellation change (a) Phase noise. (b) Gain imbalances. (c) Phase</a:t>
            </a:r>
          </a:p>
          <a:p>
            <a:r>
              <a:rPr lang="en-US" altLang="zh-CN" sz="2800" dirty="0">
                <a:latin typeface="Arial" panose="020B0604020202020204" pitchFamily="34" charset="0"/>
                <a:cs typeface="Arial" panose="020B0604020202020204" pitchFamily="34" charset="0"/>
              </a:rPr>
              <a:t>Imbalances. (d) Power amplifier distortions. </a:t>
            </a:r>
            <a:endParaRPr lang="zh-CN" alt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696070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7684288"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研究方法</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Hardware Impairments Modelling</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213A0AE3-4EA8-4363-BF47-F33D835B526D}"/>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176749" y="800869"/>
            <a:ext cx="5453904" cy="3584945"/>
          </a:xfrm>
          <a:prstGeom prst="rect">
            <a:avLst/>
          </a:prstGeom>
        </p:spPr>
      </p:pic>
      <p:sp>
        <p:nvSpPr>
          <p:cNvPr id="14" name="文本框 13">
            <a:extLst>
              <a:ext uri="{FF2B5EF4-FFF2-40B4-BE49-F238E27FC236}">
                <a16:creationId xmlns:a16="http://schemas.microsoft.com/office/drawing/2014/main" id="{044CFFC3-1F49-4707-971F-F52695930FB9}"/>
              </a:ext>
            </a:extLst>
          </p:cNvPr>
          <p:cNvSpPr txBox="1"/>
          <p:nvPr/>
        </p:nvSpPr>
        <p:spPr>
          <a:xfrm>
            <a:off x="1412415" y="4672136"/>
            <a:ext cx="9802431" cy="1384995"/>
          </a:xfrm>
          <a:prstGeom prst="rect">
            <a:avLst/>
          </a:prstGeom>
          <a:noFill/>
        </p:spPr>
        <p:txBody>
          <a:bodyPr wrap="square" rtlCol="0">
            <a:spAutoFit/>
          </a:bodyPr>
          <a:lstStyle/>
          <a:p>
            <a:r>
              <a:rPr lang="en-US" altLang="zh-CN" sz="2800" b="0" i="0" dirty="0">
                <a:effectLst/>
                <a:latin typeface="Arial" panose="020B0604020202020204" pitchFamily="34" charset="0"/>
                <a:cs typeface="Arial" panose="020B0604020202020204" pitchFamily="34" charset="0"/>
              </a:rPr>
              <a:t>Frequency drift variations in six days: Day 1 and Day 2 in August, Day 3 and Day 4 in September and Day 5 and Day 6 in October 2020.</a:t>
            </a:r>
            <a:endParaRPr lang="zh-CN" alt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2473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7684288"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研究方法</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Hardware Impairments Modelling</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213A0AE3-4EA8-4363-BF47-F33D835B526D}"/>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442912" y="736533"/>
            <a:ext cx="7306176" cy="3127399"/>
          </a:xfrm>
          <a:prstGeom prst="rect">
            <a:avLst/>
          </a:prstGeom>
        </p:spPr>
      </p:pic>
      <p:sp>
        <p:nvSpPr>
          <p:cNvPr id="14" name="文本框 13">
            <a:extLst>
              <a:ext uri="{FF2B5EF4-FFF2-40B4-BE49-F238E27FC236}">
                <a16:creationId xmlns:a16="http://schemas.microsoft.com/office/drawing/2014/main" id="{044CFFC3-1F49-4707-971F-F52695930FB9}"/>
              </a:ext>
            </a:extLst>
          </p:cNvPr>
          <p:cNvSpPr txBox="1"/>
          <p:nvPr/>
        </p:nvSpPr>
        <p:spPr>
          <a:xfrm>
            <a:off x="2936417" y="3984217"/>
            <a:ext cx="5990743" cy="461665"/>
          </a:xfrm>
          <a:prstGeom prst="rect">
            <a:avLst/>
          </a:prstGeom>
          <a:noFill/>
        </p:spPr>
        <p:txBody>
          <a:bodyPr wrap="none" rtlCol="0">
            <a:spAutoFit/>
          </a:bodyPr>
          <a:lstStyle/>
          <a:p>
            <a:r>
              <a:rPr lang="en-US" altLang="zh-CN" sz="2400" dirty="0">
                <a:latin typeface="Arial" panose="020B0604020202020204" pitchFamily="34" charset="0"/>
                <a:cs typeface="Arial" panose="020B0604020202020204" pitchFamily="34" charset="0"/>
              </a:rPr>
              <a:t>Receiver chain with hardware impairments</a:t>
            </a:r>
            <a:endParaRPr lang="zh-CN" altLang="en-US" sz="24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69F6298B-5C8E-4FD8-81C0-DE0535F57227}"/>
                  </a:ext>
                </a:extLst>
              </p:cNvPr>
              <p:cNvSpPr txBox="1"/>
              <p:nvPr/>
            </p:nvSpPr>
            <p:spPr>
              <a:xfrm>
                <a:off x="657225" y="4700625"/>
                <a:ext cx="10663432" cy="1006429"/>
              </a:xfrm>
              <a:prstGeom prst="rect">
                <a:avLst/>
              </a:prstGeom>
              <a:noFill/>
            </p:spPr>
            <p:txBody>
              <a:bodyPr wrap="none" rtlCol="0">
                <a:spAutoFit/>
              </a:bodyPr>
              <a:lstStyle/>
              <a:p>
                <a:pPr marL="285750"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Oscillator Imperfection:</a:t>
                </a:r>
                <a:r>
                  <a:rPr lang="zh-CN" alt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carrier frequency offset and phase noise</a:t>
                </a:r>
              </a:p>
              <a:p>
                <a:pPr marL="285750"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Mixer Imbalance: gain(</a:t>
                </a:r>
                <a14:m>
                  <m:oMath xmlns:m="http://schemas.openxmlformats.org/officeDocument/2006/math">
                    <m:sSubSup>
                      <m:sSubSupPr>
                        <m:ctrlPr>
                          <a:rPr lang="en-US" altLang="zh-CN" sz="2800" i="1">
                            <a:latin typeface="Cambria Math" panose="02040503050406030204" pitchFamily="18" charset="0"/>
                            <a:cs typeface="Arial" panose="020B0604020202020204" pitchFamily="34" charset="0"/>
                          </a:rPr>
                        </m:ctrlPr>
                      </m:sSubSupPr>
                      <m:e>
                        <m:r>
                          <a:rPr lang="en-US" altLang="zh-CN" sz="2800">
                            <a:latin typeface="Cambria Math" panose="02040503050406030204" pitchFamily="18" charset="0"/>
                            <a:cs typeface="Arial" panose="020B0604020202020204" pitchFamily="34" charset="0"/>
                          </a:rPr>
                          <m:t>𝑔</m:t>
                        </m:r>
                      </m:e>
                      <m:sub>
                        <m:r>
                          <a:rPr lang="en-US" altLang="zh-CN" sz="2800">
                            <a:latin typeface="Cambria Math" panose="02040503050406030204" pitchFamily="18" charset="0"/>
                            <a:cs typeface="Arial" panose="020B0604020202020204" pitchFamily="34" charset="0"/>
                          </a:rPr>
                          <m:t>𝐼</m:t>
                        </m:r>
                      </m:sub>
                      <m:sup>
                        <m:r>
                          <a:rPr lang="en-US" altLang="zh-CN" sz="2800">
                            <a:latin typeface="Cambria Math" panose="02040503050406030204" pitchFamily="18" charset="0"/>
                            <a:cs typeface="Arial" panose="020B0604020202020204" pitchFamily="34" charset="0"/>
                          </a:rPr>
                          <m:t>𝑡𝑥</m:t>
                        </m:r>
                      </m:sup>
                    </m:sSubSup>
                    <m:r>
                      <a:rPr lang="en-US" altLang="zh-CN" sz="2800">
                        <a:latin typeface="Cambria Math" panose="02040503050406030204" pitchFamily="18" charset="0"/>
                        <a:cs typeface="Arial" panose="020B0604020202020204" pitchFamily="34" charset="0"/>
                      </a:rPr>
                      <m:t>≠</m:t>
                    </m:r>
                    <m:sSubSup>
                      <m:sSubSupPr>
                        <m:ctrlPr>
                          <a:rPr lang="en-US" altLang="zh-CN" sz="2800" i="1">
                            <a:latin typeface="Cambria Math" panose="02040503050406030204" pitchFamily="18" charset="0"/>
                            <a:cs typeface="Arial" panose="020B0604020202020204" pitchFamily="34" charset="0"/>
                          </a:rPr>
                        </m:ctrlPr>
                      </m:sSubSupPr>
                      <m:e>
                        <m:r>
                          <a:rPr lang="en-US" altLang="zh-CN" sz="2800">
                            <a:latin typeface="Cambria Math" panose="02040503050406030204" pitchFamily="18" charset="0"/>
                            <a:cs typeface="Arial" panose="020B0604020202020204" pitchFamily="34" charset="0"/>
                          </a:rPr>
                          <m:t>𝑔</m:t>
                        </m:r>
                      </m:e>
                      <m:sub>
                        <m:r>
                          <a:rPr lang="en-US" altLang="zh-CN" sz="2800">
                            <a:latin typeface="Cambria Math" panose="02040503050406030204" pitchFamily="18" charset="0"/>
                            <a:cs typeface="Arial" panose="020B0604020202020204" pitchFamily="34" charset="0"/>
                          </a:rPr>
                          <m:t>𝑄</m:t>
                        </m:r>
                      </m:sub>
                      <m:sup>
                        <m:r>
                          <a:rPr lang="en-US" altLang="zh-CN" sz="2800">
                            <a:latin typeface="Cambria Math" panose="02040503050406030204" pitchFamily="18" charset="0"/>
                            <a:cs typeface="Arial" panose="020B0604020202020204" pitchFamily="34" charset="0"/>
                          </a:rPr>
                          <m:t>𝑡𝑥</m:t>
                        </m:r>
                      </m:sup>
                    </m:sSubSup>
                  </m:oMath>
                </a14:m>
                <a:r>
                  <a:rPr lang="en-US" altLang="zh-CN" sz="2800" dirty="0">
                    <a:latin typeface="Arial" panose="020B0604020202020204" pitchFamily="34" charset="0"/>
                    <a:cs typeface="Arial" panose="020B0604020202020204" pitchFamily="34" charset="0"/>
                  </a:rPr>
                  <a:t>) and phase(</a:t>
                </a:r>
                <a14:m>
                  <m:oMath xmlns:m="http://schemas.openxmlformats.org/officeDocument/2006/math">
                    <m:sSup>
                      <m:sSupPr>
                        <m:ctrlPr>
                          <a:rPr lang="en-US" altLang="zh-CN" sz="2800" i="1" smtClean="0">
                            <a:latin typeface="Cambria Math" panose="02040503050406030204" pitchFamily="18" charset="0"/>
                            <a:cs typeface="Arial" panose="020B0604020202020204" pitchFamily="34" charset="0"/>
                          </a:rPr>
                        </m:ctrlPr>
                      </m:sSupPr>
                      <m:e>
                        <m:r>
                          <a:rPr lang="zh-CN" altLang="en-US" sz="2800" i="1" smtClean="0">
                            <a:latin typeface="Cambria Math" panose="02040503050406030204" pitchFamily="18" charset="0"/>
                            <a:cs typeface="Arial" panose="020B0604020202020204" pitchFamily="34" charset="0"/>
                          </a:rPr>
                          <m:t>𝜃</m:t>
                        </m:r>
                      </m:e>
                      <m:sup>
                        <m:r>
                          <a:rPr lang="en-US" altLang="zh-CN" sz="2800" b="0" i="1" smtClean="0">
                            <a:latin typeface="Cambria Math" panose="02040503050406030204" pitchFamily="18" charset="0"/>
                            <a:cs typeface="Arial" panose="020B0604020202020204" pitchFamily="34" charset="0"/>
                          </a:rPr>
                          <m:t>𝑡𝑥</m:t>
                        </m:r>
                      </m:sup>
                    </m:sSup>
                  </m:oMath>
                </a14:m>
                <a:r>
                  <a:rPr lang="en-US" altLang="zh-CN" sz="2800" dirty="0">
                    <a:latin typeface="Arial" panose="020B0604020202020204" pitchFamily="34" charset="0"/>
                    <a:cs typeface="Arial" panose="020B0604020202020204" pitchFamily="34" charset="0"/>
                  </a:rPr>
                  <a:t>)</a:t>
                </a:r>
              </a:p>
            </p:txBody>
          </p:sp>
        </mc:Choice>
        <mc:Fallback xmlns="">
          <p:sp>
            <p:nvSpPr>
              <p:cNvPr id="8" name="文本框 7">
                <a:extLst>
                  <a:ext uri="{FF2B5EF4-FFF2-40B4-BE49-F238E27FC236}">
                    <a16:creationId xmlns:a16="http://schemas.microsoft.com/office/drawing/2014/main" id="{69F6298B-5C8E-4FD8-81C0-DE0535F57227}"/>
                  </a:ext>
                </a:extLst>
              </p:cNvPr>
              <p:cNvSpPr txBox="1">
                <a:spLocks noRot="1" noChangeAspect="1" noMove="1" noResize="1" noEditPoints="1" noAdjustHandles="1" noChangeArrowheads="1" noChangeShapeType="1" noTextEdit="1"/>
              </p:cNvSpPr>
              <p:nvPr/>
            </p:nvSpPr>
            <p:spPr>
              <a:xfrm>
                <a:off x="657225" y="4700625"/>
                <a:ext cx="10663432" cy="1006429"/>
              </a:xfrm>
              <a:prstGeom prst="rect">
                <a:avLst/>
              </a:prstGeom>
              <a:blipFill>
                <a:blip r:embed="rId6"/>
                <a:stretch>
                  <a:fillRect l="-1029" t="-6061" r="-114" b="-1090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376052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4863885" y="0"/>
            <a:ext cx="2464230" cy="185980"/>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863885" y="6672020"/>
            <a:ext cx="2464230" cy="185980"/>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4949771" y="346544"/>
            <a:ext cx="2216258" cy="5386090"/>
          </a:xfrm>
          <a:prstGeom prst="rect">
            <a:avLst/>
          </a:prstGeom>
          <a:noFill/>
        </p:spPr>
        <p:txBody>
          <a:bodyPr wrap="square" rtlCol="0">
            <a:spAutoFit/>
          </a:bodyPr>
          <a:lstStyle/>
          <a:p>
            <a:pPr algn="ctr"/>
            <a:r>
              <a:rPr lang="en-US" altLang="zh-CN" sz="34400" b="1" dirty="0">
                <a:solidFill>
                  <a:srgbClr val="0080FE"/>
                </a:solidFill>
                <a:effectLst>
                  <a:outerShdw blurRad="38100" dist="38100" dir="2700000" algn="tl">
                    <a:srgbClr val="000000">
                      <a:alpha val="43137"/>
                    </a:srgbClr>
                  </a:outerShdw>
                </a:effectLst>
                <a:latin typeface="方正姚体" panose="02010601030101010101" pitchFamily="2" charset="-122"/>
                <a:ea typeface="方正姚体" panose="02010601030101010101" pitchFamily="2" charset="-122"/>
              </a:rPr>
              <a:t>3</a:t>
            </a:r>
            <a:endParaRPr lang="zh-CN" altLang="en-US" sz="34400" b="1" dirty="0">
              <a:solidFill>
                <a:srgbClr val="0080FE"/>
              </a:solidFill>
              <a:effectLst>
                <a:outerShdw blurRad="38100" dist="38100" dir="2700000" algn="tl">
                  <a:srgbClr val="000000">
                    <a:alpha val="43137"/>
                  </a:srgbClr>
                </a:outerShdw>
              </a:effectLst>
              <a:latin typeface="方正姚体" panose="02010601030101010101" pitchFamily="2" charset="-122"/>
              <a:ea typeface="方正姚体" panose="02010601030101010101" pitchFamily="2" charset="-122"/>
            </a:endParaRPr>
          </a:p>
        </p:txBody>
      </p:sp>
      <p:grpSp>
        <p:nvGrpSpPr>
          <p:cNvPr id="22" name="组合 21"/>
          <p:cNvGrpSpPr/>
          <p:nvPr/>
        </p:nvGrpSpPr>
        <p:grpSpPr>
          <a:xfrm>
            <a:off x="3067050" y="2868561"/>
            <a:ext cx="6057900" cy="1466016"/>
            <a:chOff x="3067050" y="2730669"/>
            <a:chExt cx="6057900" cy="1466016"/>
          </a:xfrm>
        </p:grpSpPr>
        <p:sp>
          <p:nvSpPr>
            <p:cNvPr id="18" name="文本框 17"/>
            <p:cNvSpPr txBox="1"/>
            <p:nvPr/>
          </p:nvSpPr>
          <p:spPr>
            <a:xfrm>
              <a:off x="3067050" y="2730669"/>
              <a:ext cx="6057900" cy="1015663"/>
            </a:xfrm>
            <a:prstGeom prst="rect">
              <a:avLst/>
            </a:prstGeom>
            <a:noFill/>
          </p:spPr>
          <p:txBody>
            <a:bodyPr wrap="square" rtlCol="0">
              <a:spAutoFit/>
            </a:bodyPr>
            <a:lstStyle/>
            <a:p>
              <a:pPr algn="ctr" defTabSz="913765">
                <a:defRPr/>
              </a:pPr>
              <a:r>
                <a:rPr lang="zh-CN" altLang="en-US" sz="6000" b="1" dirty="0">
                  <a:solidFill>
                    <a:prstClr val="black"/>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实验结果</a:t>
              </a:r>
            </a:p>
          </p:txBody>
        </p:sp>
        <p:sp>
          <p:nvSpPr>
            <p:cNvPr id="19" name="文本框 18"/>
            <p:cNvSpPr txBox="1"/>
            <p:nvPr/>
          </p:nvSpPr>
          <p:spPr>
            <a:xfrm>
              <a:off x="3067050" y="3735020"/>
              <a:ext cx="6057900" cy="461665"/>
            </a:xfrm>
            <a:prstGeom prst="rect">
              <a:avLst/>
            </a:prstGeom>
            <a:noFill/>
          </p:spPr>
          <p:txBody>
            <a:bodyPr wrap="square" rtlCol="0">
              <a:spAutoFit/>
            </a:bodyPr>
            <a:lstStyle/>
            <a:p>
              <a:pPr algn="ctr" defTabSz="913765">
                <a:defRPr/>
              </a:pPr>
              <a:r>
                <a:rPr lang="en-US" altLang="zh-CN" sz="2400" dirty="0">
                  <a:solidFill>
                    <a:srgbClr val="7A7A7A"/>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rPr>
                <a:t>EXPERIMENTAL RESULT</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6096000" y="1436968"/>
            <a:ext cx="5398566" cy="576471"/>
            <a:chOff x="6168204" y="2075392"/>
            <a:chExt cx="5398566" cy="576471"/>
          </a:xfrm>
        </p:grpSpPr>
        <p:sp>
          <p:nvSpPr>
            <p:cNvPr id="6175" name="圆角矩形 10"/>
            <p:cNvSpPr>
              <a:spLocks noChangeArrowheads="1"/>
            </p:cNvSpPr>
            <p:nvPr/>
          </p:nvSpPr>
          <p:spPr bwMode="auto">
            <a:xfrm>
              <a:off x="6168204" y="2075392"/>
              <a:ext cx="576037" cy="576037"/>
            </a:xfrm>
            <a:prstGeom prst="roundRect">
              <a:avLst>
                <a:gd name="adj" fmla="val 16667"/>
              </a:avLst>
            </a:prstGeom>
            <a:solidFill>
              <a:srgbClr val="0080FE"/>
            </a:solidFill>
            <a:ln>
              <a:noFill/>
            </a:ln>
          </p:spPr>
          <p:txBody>
            <a:bodyPr/>
            <a:lstStyle/>
            <a:p>
              <a:pPr defTabSz="913765" fontAlgn="base">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76" name="Freeform 27"/>
            <p:cNvSpPr>
              <a:spLocks noEditPoints="1"/>
            </p:cNvSpPr>
            <p:nvPr/>
          </p:nvSpPr>
          <p:spPr bwMode="auto">
            <a:xfrm>
              <a:off x="6342549" y="2207163"/>
              <a:ext cx="312127" cy="334841"/>
            </a:xfrm>
            <a:custGeom>
              <a:avLst/>
              <a:gdLst>
                <a:gd name="T0" fmla="*/ 2147483647 w 812"/>
                <a:gd name="T1" fmla="*/ 0 h 858"/>
                <a:gd name="T2" fmla="*/ 2147483647 w 812"/>
                <a:gd name="T3" fmla="*/ 2147483647 h 858"/>
                <a:gd name="T4" fmla="*/ 2147483647 w 812"/>
                <a:gd name="T5" fmla="*/ 2147483647 h 858"/>
                <a:gd name="T6" fmla="*/ 2147483647 w 812"/>
                <a:gd name="T7" fmla="*/ 2147483647 h 858"/>
                <a:gd name="T8" fmla="*/ 2147483647 w 812"/>
                <a:gd name="T9" fmla="*/ 2147483647 h 858"/>
                <a:gd name="T10" fmla="*/ 2147483647 w 812"/>
                <a:gd name="T11" fmla="*/ 2147483647 h 858"/>
                <a:gd name="T12" fmla="*/ 2147483647 w 812"/>
                <a:gd name="T13" fmla="*/ 2147483647 h 858"/>
                <a:gd name="T14" fmla="*/ 2147483647 w 812"/>
                <a:gd name="T15" fmla="*/ 2147483647 h 858"/>
                <a:gd name="T16" fmla="*/ 0 w 812"/>
                <a:gd name="T17" fmla="*/ 2147483647 h 858"/>
                <a:gd name="T18" fmla="*/ 2147483647 w 812"/>
                <a:gd name="T19" fmla="*/ 2147483647 h 858"/>
                <a:gd name="T20" fmla="*/ 2147483647 w 812"/>
                <a:gd name="T21" fmla="*/ 2147483647 h 858"/>
                <a:gd name="T22" fmla="*/ 2147483647 w 812"/>
                <a:gd name="T23" fmla="*/ 2147483647 h 858"/>
                <a:gd name="T24" fmla="*/ 2147483647 w 812"/>
                <a:gd name="T25" fmla="*/ 2147483647 h 858"/>
                <a:gd name="T26" fmla="*/ 2147483647 w 812"/>
                <a:gd name="T27" fmla="*/ 2147483647 h 858"/>
                <a:gd name="T28" fmla="*/ 2147483647 w 812"/>
                <a:gd name="T29" fmla="*/ 2147483647 h 858"/>
                <a:gd name="T30" fmla="*/ 2147483647 w 812"/>
                <a:gd name="T31" fmla="*/ 2147483647 h 858"/>
                <a:gd name="T32" fmla="*/ 2147483647 w 812"/>
                <a:gd name="T33" fmla="*/ 2147483647 h 858"/>
                <a:gd name="T34" fmla="*/ 2147483647 w 812"/>
                <a:gd name="T35" fmla="*/ 2147483647 h 858"/>
                <a:gd name="T36" fmla="*/ 2147483647 w 812"/>
                <a:gd name="T37" fmla="*/ 2147483647 h 858"/>
                <a:gd name="T38" fmla="*/ 2147483647 w 812"/>
                <a:gd name="T39" fmla="*/ 2147483647 h 858"/>
                <a:gd name="T40" fmla="*/ 2147483647 w 812"/>
                <a:gd name="T41" fmla="*/ 2147483647 h 858"/>
                <a:gd name="T42" fmla="*/ 2147483647 w 812"/>
                <a:gd name="T43" fmla="*/ 2147483647 h 858"/>
                <a:gd name="T44" fmla="*/ 2147483647 w 812"/>
                <a:gd name="T45" fmla="*/ 2147483647 h 858"/>
                <a:gd name="T46" fmla="*/ 2147483647 w 812"/>
                <a:gd name="T47" fmla="*/ 2147483647 h 858"/>
                <a:gd name="T48" fmla="*/ 2147483647 w 812"/>
                <a:gd name="T49" fmla="*/ 2147483647 h 858"/>
                <a:gd name="T50" fmla="*/ 2147483647 w 812"/>
                <a:gd name="T51" fmla="*/ 2147483647 h 858"/>
                <a:gd name="T52" fmla="*/ 2147483647 w 812"/>
                <a:gd name="T53" fmla="*/ 2147483647 h 858"/>
                <a:gd name="T54" fmla="*/ 2147483647 w 812"/>
                <a:gd name="T55" fmla="*/ 2147483647 h 858"/>
                <a:gd name="T56" fmla="*/ 2147483647 w 812"/>
                <a:gd name="T57" fmla="*/ 2147483647 h 858"/>
                <a:gd name="T58" fmla="*/ 2147483647 w 812"/>
                <a:gd name="T59" fmla="*/ 2147483647 h 858"/>
                <a:gd name="T60" fmla="*/ 2147483647 w 812"/>
                <a:gd name="T61" fmla="*/ 2147483647 h 858"/>
                <a:gd name="T62" fmla="*/ 2147483647 w 812"/>
                <a:gd name="T63" fmla="*/ 2147483647 h 858"/>
                <a:gd name="T64" fmla="*/ 2147483647 w 812"/>
                <a:gd name="T65" fmla="*/ 2147483647 h 858"/>
                <a:gd name="T66" fmla="*/ 2147483647 w 812"/>
                <a:gd name="T67" fmla="*/ 2147483647 h 858"/>
                <a:gd name="T68" fmla="*/ 2147483647 w 812"/>
                <a:gd name="T69" fmla="*/ 2147483647 h 85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812" h="858">
                  <a:moveTo>
                    <a:pt x="179" y="0"/>
                  </a:moveTo>
                  <a:lnTo>
                    <a:pt x="507" y="0"/>
                  </a:lnTo>
                  <a:cubicBezTo>
                    <a:pt x="569" y="0"/>
                    <a:pt x="620" y="51"/>
                    <a:pt x="620" y="113"/>
                  </a:cubicBezTo>
                  <a:lnTo>
                    <a:pt x="620" y="264"/>
                  </a:lnTo>
                  <a:cubicBezTo>
                    <a:pt x="584" y="292"/>
                    <a:pt x="563" y="318"/>
                    <a:pt x="535" y="356"/>
                  </a:cubicBezTo>
                  <a:lnTo>
                    <a:pt x="535" y="113"/>
                  </a:lnTo>
                  <a:cubicBezTo>
                    <a:pt x="535" y="98"/>
                    <a:pt x="522" y="85"/>
                    <a:pt x="507" y="85"/>
                  </a:cubicBezTo>
                  <a:lnTo>
                    <a:pt x="247" y="85"/>
                  </a:lnTo>
                  <a:lnTo>
                    <a:pt x="247" y="204"/>
                  </a:lnTo>
                  <a:cubicBezTo>
                    <a:pt x="247" y="216"/>
                    <a:pt x="237" y="226"/>
                    <a:pt x="225" y="226"/>
                  </a:cubicBezTo>
                  <a:lnTo>
                    <a:pt x="86" y="226"/>
                  </a:lnTo>
                  <a:lnTo>
                    <a:pt x="86" y="643"/>
                  </a:lnTo>
                  <a:cubicBezTo>
                    <a:pt x="86" y="658"/>
                    <a:pt x="98" y="670"/>
                    <a:pt x="113" y="670"/>
                  </a:cubicBezTo>
                  <a:lnTo>
                    <a:pt x="375" y="670"/>
                  </a:lnTo>
                  <a:cubicBezTo>
                    <a:pt x="366" y="699"/>
                    <a:pt x="358" y="727"/>
                    <a:pt x="353" y="756"/>
                  </a:cubicBezTo>
                  <a:lnTo>
                    <a:pt x="113" y="756"/>
                  </a:lnTo>
                  <a:cubicBezTo>
                    <a:pt x="51" y="756"/>
                    <a:pt x="0" y="705"/>
                    <a:pt x="0" y="643"/>
                  </a:cubicBezTo>
                  <a:lnTo>
                    <a:pt x="0" y="178"/>
                  </a:lnTo>
                  <a:lnTo>
                    <a:pt x="179" y="0"/>
                  </a:lnTo>
                  <a:close/>
                  <a:moveTo>
                    <a:pt x="721" y="277"/>
                  </a:moveTo>
                  <a:cubicBezTo>
                    <a:pt x="733" y="283"/>
                    <a:pt x="740" y="295"/>
                    <a:pt x="743" y="310"/>
                  </a:cubicBezTo>
                  <a:cubicBezTo>
                    <a:pt x="765" y="316"/>
                    <a:pt x="786" y="330"/>
                    <a:pt x="802" y="358"/>
                  </a:cubicBezTo>
                  <a:cubicBezTo>
                    <a:pt x="812" y="382"/>
                    <a:pt x="808" y="417"/>
                    <a:pt x="794" y="442"/>
                  </a:cubicBezTo>
                  <a:cubicBezTo>
                    <a:pt x="770" y="487"/>
                    <a:pt x="736" y="543"/>
                    <a:pt x="707" y="588"/>
                  </a:cubicBezTo>
                  <a:cubicBezTo>
                    <a:pt x="688" y="595"/>
                    <a:pt x="692" y="556"/>
                    <a:pt x="699" y="546"/>
                  </a:cubicBezTo>
                  <a:cubicBezTo>
                    <a:pt x="723" y="510"/>
                    <a:pt x="743" y="477"/>
                    <a:pt x="762" y="413"/>
                  </a:cubicBezTo>
                  <a:cubicBezTo>
                    <a:pt x="766" y="382"/>
                    <a:pt x="752" y="368"/>
                    <a:pt x="743" y="355"/>
                  </a:cubicBezTo>
                  <a:cubicBezTo>
                    <a:pt x="742" y="358"/>
                    <a:pt x="742" y="360"/>
                    <a:pt x="741" y="363"/>
                  </a:cubicBezTo>
                  <a:cubicBezTo>
                    <a:pt x="723" y="355"/>
                    <a:pt x="706" y="346"/>
                    <a:pt x="688" y="337"/>
                  </a:cubicBezTo>
                  <a:cubicBezTo>
                    <a:pt x="670" y="327"/>
                    <a:pt x="653" y="314"/>
                    <a:pt x="636" y="302"/>
                  </a:cubicBezTo>
                  <a:cubicBezTo>
                    <a:pt x="669" y="274"/>
                    <a:pt x="698" y="264"/>
                    <a:pt x="721" y="277"/>
                  </a:cubicBezTo>
                  <a:close/>
                  <a:moveTo>
                    <a:pt x="734" y="395"/>
                  </a:moveTo>
                  <a:cubicBezTo>
                    <a:pt x="719" y="445"/>
                    <a:pt x="690" y="508"/>
                    <a:pt x="649" y="579"/>
                  </a:cubicBezTo>
                  <a:cubicBezTo>
                    <a:pt x="628" y="615"/>
                    <a:pt x="604" y="650"/>
                    <a:pt x="580" y="681"/>
                  </a:cubicBezTo>
                  <a:cubicBezTo>
                    <a:pt x="557" y="670"/>
                    <a:pt x="535" y="658"/>
                    <a:pt x="512" y="646"/>
                  </a:cubicBezTo>
                  <a:cubicBezTo>
                    <a:pt x="488" y="633"/>
                    <a:pt x="465" y="617"/>
                    <a:pt x="442" y="601"/>
                  </a:cubicBezTo>
                  <a:cubicBezTo>
                    <a:pt x="457" y="565"/>
                    <a:pt x="475" y="527"/>
                    <a:pt x="496" y="491"/>
                  </a:cubicBezTo>
                  <a:cubicBezTo>
                    <a:pt x="536" y="420"/>
                    <a:pt x="576" y="363"/>
                    <a:pt x="612" y="325"/>
                  </a:cubicBezTo>
                  <a:cubicBezTo>
                    <a:pt x="631" y="338"/>
                    <a:pt x="650" y="351"/>
                    <a:pt x="671" y="363"/>
                  </a:cubicBezTo>
                  <a:cubicBezTo>
                    <a:pt x="691" y="375"/>
                    <a:pt x="712" y="384"/>
                    <a:pt x="734" y="395"/>
                  </a:cubicBezTo>
                  <a:close/>
                  <a:moveTo>
                    <a:pt x="560" y="707"/>
                  </a:moveTo>
                  <a:cubicBezTo>
                    <a:pt x="486" y="797"/>
                    <a:pt x="410" y="858"/>
                    <a:pt x="392" y="848"/>
                  </a:cubicBezTo>
                  <a:cubicBezTo>
                    <a:pt x="375" y="838"/>
                    <a:pt x="389" y="742"/>
                    <a:pt x="430" y="632"/>
                  </a:cubicBezTo>
                  <a:cubicBezTo>
                    <a:pt x="451" y="645"/>
                    <a:pt x="472" y="659"/>
                    <a:pt x="494" y="672"/>
                  </a:cubicBezTo>
                  <a:cubicBezTo>
                    <a:pt x="516" y="685"/>
                    <a:pt x="538" y="695"/>
                    <a:pt x="560" y="707"/>
                  </a:cubicBezTo>
                  <a:close/>
                  <a:moveTo>
                    <a:pt x="294" y="149"/>
                  </a:moveTo>
                  <a:lnTo>
                    <a:pt x="482" y="149"/>
                  </a:lnTo>
                  <a:lnTo>
                    <a:pt x="482" y="193"/>
                  </a:lnTo>
                  <a:lnTo>
                    <a:pt x="294" y="193"/>
                  </a:lnTo>
                  <a:lnTo>
                    <a:pt x="294" y="149"/>
                  </a:lnTo>
                  <a:close/>
                  <a:moveTo>
                    <a:pt x="148" y="437"/>
                  </a:moveTo>
                  <a:lnTo>
                    <a:pt x="258" y="437"/>
                  </a:lnTo>
                  <a:lnTo>
                    <a:pt x="258" y="480"/>
                  </a:lnTo>
                  <a:lnTo>
                    <a:pt x="148" y="480"/>
                  </a:lnTo>
                  <a:lnTo>
                    <a:pt x="148" y="437"/>
                  </a:lnTo>
                  <a:close/>
                  <a:moveTo>
                    <a:pt x="148" y="337"/>
                  </a:moveTo>
                  <a:lnTo>
                    <a:pt x="482" y="337"/>
                  </a:lnTo>
                  <a:lnTo>
                    <a:pt x="482" y="381"/>
                  </a:lnTo>
                  <a:lnTo>
                    <a:pt x="148" y="381"/>
                  </a:lnTo>
                  <a:lnTo>
                    <a:pt x="148" y="337"/>
                  </a:lnTo>
                  <a:close/>
                  <a:moveTo>
                    <a:pt x="148" y="245"/>
                  </a:moveTo>
                  <a:lnTo>
                    <a:pt x="482" y="245"/>
                  </a:lnTo>
                  <a:lnTo>
                    <a:pt x="482" y="288"/>
                  </a:lnTo>
                  <a:lnTo>
                    <a:pt x="148" y="288"/>
                  </a:lnTo>
                  <a:lnTo>
                    <a:pt x="148" y="245"/>
                  </a:lnTo>
                  <a:close/>
                  <a:moveTo>
                    <a:pt x="111" y="187"/>
                  </a:moveTo>
                  <a:lnTo>
                    <a:pt x="193" y="187"/>
                  </a:lnTo>
                  <a:cubicBezTo>
                    <a:pt x="201" y="187"/>
                    <a:pt x="208" y="181"/>
                    <a:pt x="208" y="173"/>
                  </a:cubicBezTo>
                  <a:lnTo>
                    <a:pt x="208" y="91"/>
                  </a:lnTo>
                  <a:lnTo>
                    <a:pt x="111" y="18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eaLnBrk="0" fontAlgn="base" hangingPunct="0">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57" name="矩形 27"/>
            <p:cNvSpPr>
              <a:spLocks noChangeArrowheads="1"/>
            </p:cNvSpPr>
            <p:nvPr/>
          </p:nvSpPr>
          <p:spPr bwMode="auto">
            <a:xfrm>
              <a:off x="6887060" y="2075392"/>
              <a:ext cx="4679710" cy="576037"/>
            </a:xfrm>
            <a:prstGeom prst="rect">
              <a:avLst/>
            </a:prstGeom>
            <a:solidFill>
              <a:schemeClr val="accent2"/>
            </a:solidFill>
            <a:ln w="9525" algn="ctr">
              <a:solidFill>
                <a:srgbClr val="0080FE"/>
              </a:solidFill>
              <a:round/>
            </a:ln>
          </p:spPr>
          <p:txBody>
            <a:bodyPr/>
            <a:lstStyle/>
            <a:p>
              <a:pPr defTabSz="913765" fontAlgn="base">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33" name="矩形 32"/>
            <p:cNvSpPr/>
            <p:nvPr/>
          </p:nvSpPr>
          <p:spPr bwMode="auto">
            <a:xfrm>
              <a:off x="6887779" y="2076024"/>
              <a:ext cx="949445" cy="575839"/>
            </a:xfrm>
            <a:prstGeom prst="rect">
              <a:avLst/>
            </a:prstGeom>
            <a:solidFill>
              <a:srgbClr val="0080FE"/>
            </a:solidFill>
            <a:ln w="9525" cap="flat" cmpd="sng" algn="ctr">
              <a:solidFill>
                <a:srgbClr val="0080FE"/>
              </a:solidFill>
              <a:prstDash val="solid"/>
              <a:round/>
              <a:headEnd type="none" w="med" len="med"/>
              <a:tailEnd type="none" w="med" len="med"/>
            </a:ln>
            <a:effectLst/>
          </p:spPr>
          <p:txBody>
            <a:bodyPr/>
            <a:lstStyle/>
            <a:p>
              <a:pPr defTabSz="913765" fontAlgn="base">
                <a:spcBef>
                  <a:spcPct val="0"/>
                </a:spcBef>
                <a:spcAft>
                  <a:spcPct val="0"/>
                </a:spcAft>
                <a:defRPr/>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63" name="Rectangle 14"/>
            <p:cNvSpPr>
              <a:spLocks noChangeArrowheads="1"/>
            </p:cNvSpPr>
            <p:nvPr/>
          </p:nvSpPr>
          <p:spPr bwMode="auto">
            <a:xfrm>
              <a:off x="7074312" y="2240427"/>
              <a:ext cx="64684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defTabSz="913765" fontAlgn="base">
                <a:spcBef>
                  <a:spcPct val="0"/>
                </a:spcBef>
                <a:spcAft>
                  <a:spcPct val="0"/>
                </a:spcAft>
              </a:pPr>
              <a:r>
                <a:rPr lang="zh-CN" altLang="en-US">
                  <a:solidFill>
                    <a:srgbClr val="FFFFFF"/>
                  </a:solidFill>
                  <a:latin typeface="微软雅黑" panose="020B0503020204020204" pitchFamily="34" charset="-122"/>
                  <a:ea typeface="微软雅黑" panose="020B0503020204020204" pitchFamily="34" charset="-122"/>
                </a:rPr>
                <a:t>Part 1</a:t>
              </a:r>
              <a:endParaRPr lang="zh-CN" altLang="en-US" sz="2000">
                <a:solidFill>
                  <a:srgbClr val="004C54"/>
                </a:solidFill>
                <a:latin typeface="微软雅黑" panose="020B0503020204020204" pitchFamily="34" charset="-122"/>
                <a:ea typeface="微软雅黑" panose="020B0503020204020204" pitchFamily="34" charset="-122"/>
              </a:endParaRPr>
            </a:p>
          </p:txBody>
        </p:sp>
        <p:sp>
          <p:nvSpPr>
            <p:cNvPr id="43" name="TextBox 59"/>
            <p:cNvSpPr txBox="1">
              <a:spLocks noChangeArrowheads="1"/>
            </p:cNvSpPr>
            <p:nvPr/>
          </p:nvSpPr>
          <p:spPr bwMode="auto">
            <a:xfrm>
              <a:off x="7980421" y="2157909"/>
              <a:ext cx="24152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3765" fontAlgn="base">
                <a:spcBef>
                  <a:spcPct val="0"/>
                </a:spcBef>
                <a:spcAft>
                  <a:spcPct val="0"/>
                </a:spcAft>
              </a:pPr>
              <a:r>
                <a:rPr lang="zh-CN" altLang="en-US" sz="2400" b="1" spc="300" dirty="0">
                  <a:solidFill>
                    <a:srgbClr val="0080FE"/>
                  </a:solidFill>
                  <a:latin typeface="微软雅黑" panose="020B0503020204020204" pitchFamily="34" charset="-122"/>
                  <a:ea typeface="微软雅黑" panose="020B0503020204020204" pitchFamily="34" charset="-122"/>
                </a:rPr>
                <a:t>研究背景</a:t>
              </a:r>
            </a:p>
          </p:txBody>
        </p:sp>
      </p:grpSp>
      <p:grpSp>
        <p:nvGrpSpPr>
          <p:cNvPr id="11" name="组合 10"/>
          <p:cNvGrpSpPr/>
          <p:nvPr/>
        </p:nvGrpSpPr>
        <p:grpSpPr>
          <a:xfrm>
            <a:off x="6096000" y="2573537"/>
            <a:ext cx="5398566" cy="577627"/>
            <a:chOff x="6168204" y="2865656"/>
            <a:chExt cx="5398566" cy="577627"/>
          </a:xfrm>
        </p:grpSpPr>
        <p:sp>
          <p:nvSpPr>
            <p:cNvPr id="6177" name="圆角矩形 11"/>
            <p:cNvSpPr>
              <a:spLocks noChangeArrowheads="1"/>
            </p:cNvSpPr>
            <p:nvPr/>
          </p:nvSpPr>
          <p:spPr bwMode="auto">
            <a:xfrm>
              <a:off x="6168204" y="2867245"/>
              <a:ext cx="576037" cy="576038"/>
            </a:xfrm>
            <a:prstGeom prst="roundRect">
              <a:avLst>
                <a:gd name="adj" fmla="val 16667"/>
              </a:avLst>
            </a:prstGeom>
            <a:solidFill>
              <a:srgbClr val="0080FE"/>
            </a:solidFill>
            <a:ln>
              <a:noFill/>
            </a:ln>
          </p:spPr>
          <p:txBody>
            <a:bodyPr/>
            <a:lstStyle/>
            <a:p>
              <a:pPr defTabSz="913765" fontAlgn="base">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78" name="Freeform 13"/>
            <p:cNvSpPr>
              <a:spLocks noEditPoints="1"/>
            </p:cNvSpPr>
            <p:nvPr/>
          </p:nvSpPr>
          <p:spPr bwMode="auto">
            <a:xfrm>
              <a:off x="6291192" y="3000405"/>
              <a:ext cx="330061" cy="309719"/>
            </a:xfrm>
            <a:custGeom>
              <a:avLst/>
              <a:gdLst>
                <a:gd name="T0" fmla="*/ 0 w 957"/>
                <a:gd name="T1" fmla="*/ 2147483647 h 885"/>
                <a:gd name="T2" fmla="*/ 2147483647 w 957"/>
                <a:gd name="T3" fmla="*/ 2147483647 h 885"/>
                <a:gd name="T4" fmla="*/ 2147483647 w 957"/>
                <a:gd name="T5" fmla="*/ 2147483647 h 885"/>
                <a:gd name="T6" fmla="*/ 2147483647 w 957"/>
                <a:gd name="T7" fmla="*/ 2147483647 h 885"/>
                <a:gd name="T8" fmla="*/ 2147483647 w 957"/>
                <a:gd name="T9" fmla="*/ 2147483647 h 885"/>
                <a:gd name="T10" fmla="*/ 2147483647 w 957"/>
                <a:gd name="T11" fmla="*/ 2147483647 h 885"/>
                <a:gd name="T12" fmla="*/ 2147483647 w 957"/>
                <a:gd name="T13" fmla="*/ 2147483647 h 885"/>
                <a:gd name="T14" fmla="*/ 2147483647 w 957"/>
                <a:gd name="T15" fmla="*/ 2147483647 h 885"/>
                <a:gd name="T16" fmla="*/ 2147483647 w 957"/>
                <a:gd name="T17" fmla="*/ 2147483647 h 885"/>
                <a:gd name="T18" fmla="*/ 2147483647 w 957"/>
                <a:gd name="T19" fmla="*/ 2147483647 h 885"/>
                <a:gd name="T20" fmla="*/ 0 w 957"/>
                <a:gd name="T21" fmla="*/ 2147483647 h 885"/>
                <a:gd name="T22" fmla="*/ 2147483647 w 957"/>
                <a:gd name="T23" fmla="*/ 2147483647 h 885"/>
                <a:gd name="T24" fmla="*/ 2147483647 w 957"/>
                <a:gd name="T25" fmla="*/ 2147483647 h 885"/>
                <a:gd name="T26" fmla="*/ 2147483647 w 957"/>
                <a:gd name="T27" fmla="*/ 2147483647 h 885"/>
                <a:gd name="T28" fmla="*/ 2147483647 w 957"/>
                <a:gd name="T29" fmla="*/ 2147483647 h 885"/>
                <a:gd name="T30" fmla="*/ 2147483647 w 957"/>
                <a:gd name="T31" fmla="*/ 2147483647 h 885"/>
                <a:gd name="T32" fmla="*/ 2147483647 w 957"/>
                <a:gd name="T33" fmla="*/ 2147483647 h 885"/>
                <a:gd name="T34" fmla="*/ 2147483647 w 957"/>
                <a:gd name="T35" fmla="*/ 2147483647 h 885"/>
                <a:gd name="T36" fmla="*/ 2147483647 w 957"/>
                <a:gd name="T37" fmla="*/ 2147483647 h 885"/>
                <a:gd name="T38" fmla="*/ 2147483647 w 957"/>
                <a:gd name="T39" fmla="*/ 2147483647 h 885"/>
                <a:gd name="T40" fmla="*/ 2147483647 w 957"/>
                <a:gd name="T41" fmla="*/ 2147483647 h 885"/>
                <a:gd name="T42" fmla="*/ 2147483647 w 957"/>
                <a:gd name="T43" fmla="*/ 2147483647 h 885"/>
                <a:gd name="T44" fmla="*/ 2147483647 w 957"/>
                <a:gd name="T45" fmla="*/ 2147483647 h 885"/>
                <a:gd name="T46" fmla="*/ 2147483647 w 957"/>
                <a:gd name="T47" fmla="*/ 2147483647 h 885"/>
                <a:gd name="T48" fmla="*/ 2147483647 w 957"/>
                <a:gd name="T49" fmla="*/ 2147483647 h 885"/>
                <a:gd name="T50" fmla="*/ 2147483647 w 957"/>
                <a:gd name="T51" fmla="*/ 2147483647 h 885"/>
                <a:gd name="T52" fmla="*/ 2147483647 w 957"/>
                <a:gd name="T53" fmla="*/ 2147483647 h 885"/>
                <a:gd name="T54" fmla="*/ 2147483647 w 957"/>
                <a:gd name="T55" fmla="*/ 2147483647 h 885"/>
                <a:gd name="T56" fmla="*/ 2147483647 w 957"/>
                <a:gd name="T57" fmla="*/ 2147483647 h 885"/>
                <a:gd name="T58" fmla="*/ 2147483647 w 957"/>
                <a:gd name="T59" fmla="*/ 2147483647 h 885"/>
                <a:gd name="T60" fmla="*/ 2147483647 w 957"/>
                <a:gd name="T61" fmla="*/ 2147483647 h 885"/>
                <a:gd name="T62" fmla="*/ 2147483647 w 957"/>
                <a:gd name="T63" fmla="*/ 2147483647 h 885"/>
                <a:gd name="T64" fmla="*/ 2147483647 w 957"/>
                <a:gd name="T65" fmla="*/ 2147483647 h 885"/>
                <a:gd name="T66" fmla="*/ 2147483647 w 957"/>
                <a:gd name="T67" fmla="*/ 2147483647 h 885"/>
                <a:gd name="T68" fmla="*/ 2147483647 w 957"/>
                <a:gd name="T69" fmla="*/ 2147483647 h 885"/>
                <a:gd name="T70" fmla="*/ 2147483647 w 957"/>
                <a:gd name="T71" fmla="*/ 2147483647 h 885"/>
                <a:gd name="T72" fmla="*/ 2147483647 w 957"/>
                <a:gd name="T73" fmla="*/ 2147483647 h 885"/>
                <a:gd name="T74" fmla="*/ 2147483647 w 957"/>
                <a:gd name="T75" fmla="*/ 2147483647 h 885"/>
                <a:gd name="T76" fmla="*/ 2147483647 w 957"/>
                <a:gd name="T77" fmla="*/ 2147483647 h 885"/>
                <a:gd name="T78" fmla="*/ 2147483647 w 957"/>
                <a:gd name="T79" fmla="*/ 2147483647 h 885"/>
                <a:gd name="T80" fmla="*/ 2147483647 w 957"/>
                <a:gd name="T81" fmla="*/ 2147483647 h 885"/>
                <a:gd name="T82" fmla="*/ 2147483647 w 957"/>
                <a:gd name="T83" fmla="*/ 2147483647 h 885"/>
                <a:gd name="T84" fmla="*/ 2147483647 w 957"/>
                <a:gd name="T85" fmla="*/ 2147483647 h 885"/>
                <a:gd name="T86" fmla="*/ 2147483647 w 957"/>
                <a:gd name="T87" fmla="*/ 2147483647 h 885"/>
                <a:gd name="T88" fmla="*/ 2147483647 w 957"/>
                <a:gd name="T89" fmla="*/ 2147483647 h 885"/>
                <a:gd name="T90" fmla="*/ 2147483647 w 957"/>
                <a:gd name="T91" fmla="*/ 2147483647 h 885"/>
                <a:gd name="T92" fmla="*/ 2147483647 w 957"/>
                <a:gd name="T93" fmla="*/ 2147483647 h 885"/>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957" h="885">
                  <a:moveTo>
                    <a:pt x="0" y="155"/>
                  </a:moveTo>
                  <a:cubicBezTo>
                    <a:pt x="0" y="278"/>
                    <a:pt x="0" y="400"/>
                    <a:pt x="0" y="523"/>
                  </a:cubicBezTo>
                  <a:cubicBezTo>
                    <a:pt x="0" y="533"/>
                    <a:pt x="161" y="687"/>
                    <a:pt x="181" y="707"/>
                  </a:cubicBezTo>
                  <a:cubicBezTo>
                    <a:pt x="202" y="728"/>
                    <a:pt x="355" y="885"/>
                    <a:pt x="368" y="885"/>
                  </a:cubicBezTo>
                  <a:cubicBezTo>
                    <a:pt x="442" y="885"/>
                    <a:pt x="516" y="885"/>
                    <a:pt x="589" y="885"/>
                  </a:cubicBezTo>
                  <a:cubicBezTo>
                    <a:pt x="620" y="885"/>
                    <a:pt x="632" y="856"/>
                    <a:pt x="645" y="837"/>
                  </a:cubicBezTo>
                  <a:cubicBezTo>
                    <a:pt x="645" y="684"/>
                    <a:pt x="645" y="532"/>
                    <a:pt x="645" y="380"/>
                  </a:cubicBezTo>
                  <a:cubicBezTo>
                    <a:pt x="631" y="385"/>
                    <a:pt x="590" y="368"/>
                    <a:pt x="582" y="391"/>
                  </a:cubicBezTo>
                  <a:cubicBezTo>
                    <a:pt x="577" y="401"/>
                    <a:pt x="582" y="573"/>
                    <a:pt x="582" y="608"/>
                  </a:cubicBezTo>
                  <a:cubicBezTo>
                    <a:pt x="582" y="643"/>
                    <a:pt x="592" y="822"/>
                    <a:pt x="567" y="822"/>
                  </a:cubicBezTo>
                  <a:cubicBezTo>
                    <a:pt x="507" y="822"/>
                    <a:pt x="447" y="822"/>
                    <a:pt x="387" y="822"/>
                  </a:cubicBezTo>
                  <a:cubicBezTo>
                    <a:pt x="368" y="822"/>
                    <a:pt x="376" y="760"/>
                    <a:pt x="376" y="741"/>
                  </a:cubicBezTo>
                  <a:cubicBezTo>
                    <a:pt x="376" y="710"/>
                    <a:pt x="376" y="679"/>
                    <a:pt x="376" y="649"/>
                  </a:cubicBezTo>
                  <a:cubicBezTo>
                    <a:pt x="376" y="565"/>
                    <a:pt x="376" y="551"/>
                    <a:pt x="324" y="516"/>
                  </a:cubicBezTo>
                  <a:cubicBezTo>
                    <a:pt x="300" y="516"/>
                    <a:pt x="301" y="509"/>
                    <a:pt x="280" y="509"/>
                  </a:cubicBezTo>
                  <a:cubicBezTo>
                    <a:pt x="209" y="509"/>
                    <a:pt x="137" y="509"/>
                    <a:pt x="66" y="509"/>
                  </a:cubicBezTo>
                  <a:cubicBezTo>
                    <a:pt x="66" y="398"/>
                    <a:pt x="66" y="287"/>
                    <a:pt x="66" y="177"/>
                  </a:cubicBezTo>
                  <a:cubicBezTo>
                    <a:pt x="66" y="168"/>
                    <a:pt x="69" y="169"/>
                    <a:pt x="74" y="162"/>
                  </a:cubicBezTo>
                  <a:cubicBezTo>
                    <a:pt x="155" y="162"/>
                    <a:pt x="236" y="162"/>
                    <a:pt x="317" y="162"/>
                  </a:cubicBezTo>
                  <a:cubicBezTo>
                    <a:pt x="333" y="151"/>
                    <a:pt x="375" y="115"/>
                    <a:pt x="376" y="92"/>
                  </a:cubicBezTo>
                  <a:cubicBezTo>
                    <a:pt x="274" y="92"/>
                    <a:pt x="172" y="92"/>
                    <a:pt x="70" y="92"/>
                  </a:cubicBezTo>
                  <a:cubicBezTo>
                    <a:pt x="42" y="92"/>
                    <a:pt x="0" y="131"/>
                    <a:pt x="0" y="155"/>
                  </a:cubicBezTo>
                  <a:close/>
                  <a:moveTo>
                    <a:pt x="505" y="215"/>
                  </a:moveTo>
                  <a:lnTo>
                    <a:pt x="538" y="182"/>
                  </a:lnTo>
                  <a:lnTo>
                    <a:pt x="505" y="149"/>
                  </a:lnTo>
                  <a:cubicBezTo>
                    <a:pt x="504" y="148"/>
                    <a:pt x="504" y="146"/>
                    <a:pt x="505" y="145"/>
                  </a:cubicBezTo>
                  <a:lnTo>
                    <a:pt x="527" y="123"/>
                  </a:lnTo>
                  <a:cubicBezTo>
                    <a:pt x="528" y="122"/>
                    <a:pt x="530" y="122"/>
                    <a:pt x="531" y="123"/>
                  </a:cubicBezTo>
                  <a:lnTo>
                    <a:pt x="564" y="156"/>
                  </a:lnTo>
                  <a:lnTo>
                    <a:pt x="597" y="123"/>
                  </a:lnTo>
                  <a:cubicBezTo>
                    <a:pt x="599" y="122"/>
                    <a:pt x="601" y="122"/>
                    <a:pt x="602" y="123"/>
                  </a:cubicBezTo>
                  <a:lnTo>
                    <a:pt x="624" y="145"/>
                  </a:lnTo>
                  <a:cubicBezTo>
                    <a:pt x="625" y="146"/>
                    <a:pt x="625" y="148"/>
                    <a:pt x="624" y="149"/>
                  </a:cubicBezTo>
                  <a:lnTo>
                    <a:pt x="591" y="182"/>
                  </a:lnTo>
                  <a:lnTo>
                    <a:pt x="624" y="215"/>
                  </a:lnTo>
                  <a:cubicBezTo>
                    <a:pt x="625" y="217"/>
                    <a:pt x="625" y="219"/>
                    <a:pt x="624" y="220"/>
                  </a:cubicBezTo>
                  <a:lnTo>
                    <a:pt x="602" y="242"/>
                  </a:lnTo>
                  <a:cubicBezTo>
                    <a:pt x="601" y="243"/>
                    <a:pt x="599" y="243"/>
                    <a:pt x="597" y="242"/>
                  </a:cubicBezTo>
                  <a:lnTo>
                    <a:pt x="564" y="209"/>
                  </a:lnTo>
                  <a:lnTo>
                    <a:pt x="531" y="242"/>
                  </a:lnTo>
                  <a:cubicBezTo>
                    <a:pt x="530" y="243"/>
                    <a:pt x="528" y="243"/>
                    <a:pt x="527" y="242"/>
                  </a:cubicBezTo>
                  <a:lnTo>
                    <a:pt x="505" y="220"/>
                  </a:lnTo>
                  <a:cubicBezTo>
                    <a:pt x="504" y="219"/>
                    <a:pt x="504" y="217"/>
                    <a:pt x="505" y="215"/>
                  </a:cubicBezTo>
                  <a:close/>
                  <a:moveTo>
                    <a:pt x="780" y="332"/>
                  </a:moveTo>
                  <a:lnTo>
                    <a:pt x="944" y="496"/>
                  </a:lnTo>
                  <a:cubicBezTo>
                    <a:pt x="957" y="509"/>
                    <a:pt x="957" y="530"/>
                    <a:pt x="944" y="543"/>
                  </a:cubicBezTo>
                  <a:lnTo>
                    <a:pt x="925" y="562"/>
                  </a:lnTo>
                  <a:cubicBezTo>
                    <a:pt x="912" y="575"/>
                    <a:pt x="891" y="575"/>
                    <a:pt x="878" y="562"/>
                  </a:cubicBezTo>
                  <a:lnTo>
                    <a:pt x="714" y="398"/>
                  </a:lnTo>
                  <a:lnTo>
                    <a:pt x="780" y="332"/>
                  </a:lnTo>
                  <a:close/>
                  <a:moveTo>
                    <a:pt x="447" y="65"/>
                  </a:moveTo>
                  <a:cubicBezTo>
                    <a:pt x="512" y="0"/>
                    <a:pt x="617" y="0"/>
                    <a:pt x="682" y="65"/>
                  </a:cubicBezTo>
                  <a:cubicBezTo>
                    <a:pt x="740" y="123"/>
                    <a:pt x="747" y="213"/>
                    <a:pt x="701" y="278"/>
                  </a:cubicBezTo>
                  <a:lnTo>
                    <a:pt x="754" y="331"/>
                  </a:lnTo>
                  <a:cubicBezTo>
                    <a:pt x="756" y="333"/>
                    <a:pt x="756" y="337"/>
                    <a:pt x="754" y="339"/>
                  </a:cubicBezTo>
                  <a:lnTo>
                    <a:pt x="721" y="372"/>
                  </a:lnTo>
                  <a:cubicBezTo>
                    <a:pt x="719" y="374"/>
                    <a:pt x="715" y="374"/>
                    <a:pt x="713" y="372"/>
                  </a:cubicBezTo>
                  <a:lnTo>
                    <a:pt x="660" y="319"/>
                  </a:lnTo>
                  <a:cubicBezTo>
                    <a:pt x="595" y="364"/>
                    <a:pt x="505" y="358"/>
                    <a:pt x="447" y="300"/>
                  </a:cubicBezTo>
                  <a:cubicBezTo>
                    <a:pt x="382" y="235"/>
                    <a:pt x="382" y="130"/>
                    <a:pt x="447" y="65"/>
                  </a:cubicBezTo>
                  <a:close/>
                  <a:moveTo>
                    <a:pt x="486" y="104"/>
                  </a:moveTo>
                  <a:cubicBezTo>
                    <a:pt x="529" y="60"/>
                    <a:pt x="600" y="60"/>
                    <a:pt x="643" y="104"/>
                  </a:cubicBezTo>
                  <a:cubicBezTo>
                    <a:pt x="687" y="147"/>
                    <a:pt x="687" y="218"/>
                    <a:pt x="643" y="261"/>
                  </a:cubicBezTo>
                  <a:cubicBezTo>
                    <a:pt x="600" y="305"/>
                    <a:pt x="529" y="305"/>
                    <a:pt x="486" y="261"/>
                  </a:cubicBezTo>
                  <a:cubicBezTo>
                    <a:pt x="442" y="218"/>
                    <a:pt x="442" y="147"/>
                    <a:pt x="486" y="104"/>
                  </a:cubicBezTo>
                  <a:close/>
                  <a:moveTo>
                    <a:pt x="306" y="770"/>
                  </a:moveTo>
                  <a:cubicBezTo>
                    <a:pt x="304" y="706"/>
                    <a:pt x="303" y="643"/>
                    <a:pt x="302" y="579"/>
                  </a:cubicBezTo>
                  <a:cubicBezTo>
                    <a:pt x="241" y="579"/>
                    <a:pt x="179" y="579"/>
                    <a:pt x="118" y="579"/>
                  </a:cubicBezTo>
                  <a:cubicBezTo>
                    <a:pt x="117" y="580"/>
                    <a:pt x="116" y="581"/>
                    <a:pt x="115" y="581"/>
                  </a:cubicBezTo>
                  <a:cubicBezTo>
                    <a:pt x="179" y="644"/>
                    <a:pt x="242" y="707"/>
                    <a:pt x="306" y="770"/>
                  </a:cubicBezTo>
                  <a:close/>
                  <a:moveTo>
                    <a:pt x="110" y="225"/>
                  </a:moveTo>
                  <a:cubicBezTo>
                    <a:pt x="110" y="233"/>
                    <a:pt x="110" y="242"/>
                    <a:pt x="110" y="250"/>
                  </a:cubicBezTo>
                  <a:cubicBezTo>
                    <a:pt x="110" y="259"/>
                    <a:pt x="116" y="265"/>
                    <a:pt x="125" y="265"/>
                  </a:cubicBezTo>
                  <a:cubicBezTo>
                    <a:pt x="209" y="265"/>
                    <a:pt x="292" y="265"/>
                    <a:pt x="376" y="265"/>
                  </a:cubicBezTo>
                  <a:cubicBezTo>
                    <a:pt x="399" y="265"/>
                    <a:pt x="394" y="228"/>
                    <a:pt x="387" y="214"/>
                  </a:cubicBezTo>
                  <a:cubicBezTo>
                    <a:pt x="338" y="214"/>
                    <a:pt x="288" y="214"/>
                    <a:pt x="239" y="214"/>
                  </a:cubicBezTo>
                  <a:cubicBezTo>
                    <a:pt x="209" y="214"/>
                    <a:pt x="110" y="206"/>
                    <a:pt x="110" y="225"/>
                  </a:cubicBezTo>
                  <a:close/>
                  <a:moveTo>
                    <a:pt x="110" y="405"/>
                  </a:moveTo>
                  <a:cubicBezTo>
                    <a:pt x="110" y="416"/>
                    <a:pt x="110" y="427"/>
                    <a:pt x="110" y="439"/>
                  </a:cubicBezTo>
                  <a:cubicBezTo>
                    <a:pt x="110" y="447"/>
                    <a:pt x="113" y="450"/>
                    <a:pt x="121" y="450"/>
                  </a:cubicBezTo>
                  <a:cubicBezTo>
                    <a:pt x="211" y="450"/>
                    <a:pt x="301" y="450"/>
                    <a:pt x="390" y="450"/>
                  </a:cubicBezTo>
                  <a:cubicBezTo>
                    <a:pt x="392" y="440"/>
                    <a:pt x="400" y="402"/>
                    <a:pt x="379" y="402"/>
                  </a:cubicBezTo>
                  <a:cubicBezTo>
                    <a:pt x="296" y="402"/>
                    <a:pt x="212" y="402"/>
                    <a:pt x="129" y="402"/>
                  </a:cubicBezTo>
                  <a:cubicBezTo>
                    <a:pt x="123" y="402"/>
                    <a:pt x="115" y="404"/>
                    <a:pt x="110" y="405"/>
                  </a:cubicBezTo>
                  <a:close/>
                  <a:moveTo>
                    <a:pt x="110" y="328"/>
                  </a:moveTo>
                  <a:cubicBezTo>
                    <a:pt x="110" y="333"/>
                    <a:pt x="110" y="338"/>
                    <a:pt x="110" y="343"/>
                  </a:cubicBezTo>
                  <a:cubicBezTo>
                    <a:pt x="110" y="351"/>
                    <a:pt x="113" y="351"/>
                    <a:pt x="118" y="357"/>
                  </a:cubicBezTo>
                  <a:cubicBezTo>
                    <a:pt x="205" y="357"/>
                    <a:pt x="292" y="357"/>
                    <a:pt x="379" y="357"/>
                  </a:cubicBezTo>
                  <a:cubicBezTo>
                    <a:pt x="384" y="355"/>
                    <a:pt x="389" y="353"/>
                    <a:pt x="394" y="350"/>
                  </a:cubicBezTo>
                  <a:cubicBezTo>
                    <a:pt x="394" y="344"/>
                    <a:pt x="394" y="338"/>
                    <a:pt x="394" y="332"/>
                  </a:cubicBezTo>
                  <a:cubicBezTo>
                    <a:pt x="394" y="320"/>
                    <a:pt x="390" y="317"/>
                    <a:pt x="387" y="309"/>
                  </a:cubicBezTo>
                  <a:cubicBezTo>
                    <a:pt x="336" y="309"/>
                    <a:pt x="286" y="309"/>
                    <a:pt x="236" y="309"/>
                  </a:cubicBezTo>
                  <a:cubicBezTo>
                    <a:pt x="211" y="309"/>
                    <a:pt x="187" y="309"/>
                    <a:pt x="162" y="309"/>
                  </a:cubicBezTo>
                  <a:cubicBezTo>
                    <a:pt x="131" y="310"/>
                    <a:pt x="110" y="299"/>
                    <a:pt x="110" y="32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eaLnBrk="0" fontAlgn="base" hangingPunct="0">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58" name="矩形 28"/>
            <p:cNvSpPr>
              <a:spLocks noChangeArrowheads="1"/>
            </p:cNvSpPr>
            <p:nvPr/>
          </p:nvSpPr>
          <p:spPr bwMode="auto">
            <a:xfrm>
              <a:off x="6887060" y="2865658"/>
              <a:ext cx="4679710" cy="576037"/>
            </a:xfrm>
            <a:prstGeom prst="rect">
              <a:avLst/>
            </a:prstGeom>
            <a:solidFill>
              <a:schemeClr val="accent2"/>
            </a:solidFill>
            <a:ln w="9525" algn="ctr">
              <a:solidFill>
                <a:srgbClr val="0080FE"/>
              </a:solidFill>
              <a:round/>
            </a:ln>
          </p:spPr>
          <p:txBody>
            <a:bodyPr/>
            <a:lstStyle/>
            <a:p>
              <a:pPr defTabSz="913765" fontAlgn="base">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34" name="矩形 33"/>
            <p:cNvSpPr/>
            <p:nvPr/>
          </p:nvSpPr>
          <p:spPr bwMode="auto">
            <a:xfrm>
              <a:off x="6887779" y="2865656"/>
              <a:ext cx="949445" cy="575839"/>
            </a:xfrm>
            <a:prstGeom prst="rect">
              <a:avLst/>
            </a:prstGeom>
            <a:solidFill>
              <a:srgbClr val="0080FE"/>
            </a:solidFill>
            <a:ln w="9525" cap="flat" cmpd="sng" algn="ctr">
              <a:solidFill>
                <a:srgbClr val="0080FE"/>
              </a:solidFill>
              <a:prstDash val="solid"/>
              <a:round/>
              <a:headEnd type="none" w="med" len="med"/>
              <a:tailEnd type="none" w="med" len="med"/>
            </a:ln>
            <a:effectLst/>
          </p:spPr>
          <p:txBody>
            <a:bodyPr/>
            <a:lstStyle/>
            <a:p>
              <a:pPr defTabSz="913765" fontAlgn="base">
                <a:spcBef>
                  <a:spcPct val="0"/>
                </a:spcBef>
                <a:spcAft>
                  <a:spcPct val="0"/>
                </a:spcAft>
                <a:defRPr/>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64" name="Rectangle 14"/>
            <p:cNvSpPr>
              <a:spLocks noChangeArrowheads="1"/>
            </p:cNvSpPr>
            <p:nvPr/>
          </p:nvSpPr>
          <p:spPr bwMode="auto">
            <a:xfrm>
              <a:off x="7074312" y="3022759"/>
              <a:ext cx="64684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defTabSz="913765" fontAlgn="base">
                <a:spcBef>
                  <a:spcPct val="0"/>
                </a:spcBef>
                <a:spcAft>
                  <a:spcPct val="0"/>
                </a:spcAft>
              </a:pPr>
              <a:r>
                <a:rPr lang="zh-CN" altLang="en-US" dirty="0">
                  <a:solidFill>
                    <a:srgbClr val="FFFFFF"/>
                  </a:solidFill>
                  <a:latin typeface="微软雅黑" panose="020B0503020204020204" pitchFamily="34" charset="-122"/>
                  <a:ea typeface="微软雅黑" panose="020B0503020204020204" pitchFamily="34" charset="-122"/>
                </a:rPr>
                <a:t>Part </a:t>
              </a:r>
              <a:r>
                <a:rPr lang="en-US" altLang="zh-CN" dirty="0">
                  <a:solidFill>
                    <a:srgbClr val="FFFFFF"/>
                  </a:solidFill>
                  <a:latin typeface="微软雅黑" panose="020B0503020204020204" pitchFamily="34" charset="-122"/>
                  <a:ea typeface="微软雅黑" panose="020B0503020204020204" pitchFamily="34" charset="-122"/>
                </a:rPr>
                <a:t>2</a:t>
              </a:r>
              <a:endParaRPr lang="zh-CN" altLang="en-US" sz="2000" dirty="0">
                <a:solidFill>
                  <a:srgbClr val="004C54"/>
                </a:solidFill>
                <a:latin typeface="微软雅黑" panose="020B0503020204020204" pitchFamily="34" charset="-122"/>
                <a:ea typeface="微软雅黑" panose="020B0503020204020204" pitchFamily="34" charset="-122"/>
              </a:endParaRPr>
            </a:p>
          </p:txBody>
        </p:sp>
        <p:sp>
          <p:nvSpPr>
            <p:cNvPr id="44" name="TextBox 59"/>
            <p:cNvSpPr txBox="1">
              <a:spLocks noChangeArrowheads="1"/>
            </p:cNvSpPr>
            <p:nvPr/>
          </p:nvSpPr>
          <p:spPr bwMode="auto">
            <a:xfrm>
              <a:off x="7980421" y="2946588"/>
              <a:ext cx="24152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3765" fontAlgn="base">
                <a:spcBef>
                  <a:spcPct val="0"/>
                </a:spcBef>
                <a:spcAft>
                  <a:spcPct val="0"/>
                </a:spcAft>
              </a:pPr>
              <a:r>
                <a:rPr lang="zh-CN" altLang="en-US" sz="2400" b="1" spc="300" dirty="0">
                  <a:solidFill>
                    <a:srgbClr val="0080FE"/>
                  </a:solidFill>
                  <a:latin typeface="微软雅黑" panose="020B0503020204020204" pitchFamily="34" charset="-122"/>
                  <a:ea typeface="微软雅黑" panose="020B0503020204020204" pitchFamily="34" charset="-122"/>
                </a:rPr>
                <a:t>研究方法</a:t>
              </a:r>
            </a:p>
          </p:txBody>
        </p:sp>
      </p:grpSp>
      <p:grpSp>
        <p:nvGrpSpPr>
          <p:cNvPr id="12" name="组合 11"/>
          <p:cNvGrpSpPr/>
          <p:nvPr/>
        </p:nvGrpSpPr>
        <p:grpSpPr>
          <a:xfrm>
            <a:off x="6096000" y="3711262"/>
            <a:ext cx="5398566" cy="579848"/>
            <a:chOff x="6168204" y="3655287"/>
            <a:chExt cx="5398566" cy="579848"/>
          </a:xfrm>
        </p:grpSpPr>
        <p:sp>
          <p:nvSpPr>
            <p:cNvPr id="6179" name="圆角矩形 12"/>
            <p:cNvSpPr>
              <a:spLocks noChangeArrowheads="1"/>
            </p:cNvSpPr>
            <p:nvPr/>
          </p:nvSpPr>
          <p:spPr bwMode="auto">
            <a:xfrm>
              <a:off x="6168204" y="3659098"/>
              <a:ext cx="576037" cy="576037"/>
            </a:xfrm>
            <a:prstGeom prst="roundRect">
              <a:avLst>
                <a:gd name="adj" fmla="val 16667"/>
              </a:avLst>
            </a:prstGeom>
            <a:solidFill>
              <a:srgbClr val="0080FE"/>
            </a:solidFill>
            <a:ln>
              <a:noFill/>
            </a:ln>
          </p:spPr>
          <p:txBody>
            <a:bodyPr/>
            <a:lstStyle/>
            <a:p>
              <a:pPr defTabSz="913765" fontAlgn="base">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80" name="Freeform 12"/>
            <p:cNvSpPr>
              <a:spLocks noEditPoints="1"/>
            </p:cNvSpPr>
            <p:nvPr/>
          </p:nvSpPr>
          <p:spPr bwMode="auto">
            <a:xfrm>
              <a:off x="6276214" y="3749228"/>
              <a:ext cx="378179" cy="364799"/>
            </a:xfrm>
            <a:custGeom>
              <a:avLst/>
              <a:gdLst>
                <a:gd name="T0" fmla="*/ 2147483647 w 1022"/>
                <a:gd name="T1" fmla="*/ 2147483647 h 973"/>
                <a:gd name="T2" fmla="*/ 2147483647 w 1022"/>
                <a:gd name="T3" fmla="*/ 2147483647 h 973"/>
                <a:gd name="T4" fmla="*/ 2147483647 w 1022"/>
                <a:gd name="T5" fmla="*/ 2147483647 h 973"/>
                <a:gd name="T6" fmla="*/ 2147483647 w 1022"/>
                <a:gd name="T7" fmla="*/ 2147483647 h 973"/>
                <a:gd name="T8" fmla="*/ 2147483647 w 1022"/>
                <a:gd name="T9" fmla="*/ 2147483647 h 973"/>
                <a:gd name="T10" fmla="*/ 2147483647 w 1022"/>
                <a:gd name="T11" fmla="*/ 2147483647 h 973"/>
                <a:gd name="T12" fmla="*/ 2147483647 w 1022"/>
                <a:gd name="T13" fmla="*/ 2147483647 h 973"/>
                <a:gd name="T14" fmla="*/ 2147483647 w 1022"/>
                <a:gd name="T15" fmla="*/ 2147483647 h 973"/>
                <a:gd name="T16" fmla="*/ 2147483647 w 1022"/>
                <a:gd name="T17" fmla="*/ 2147483647 h 973"/>
                <a:gd name="T18" fmla="*/ 2147483647 w 1022"/>
                <a:gd name="T19" fmla="*/ 2147483647 h 973"/>
                <a:gd name="T20" fmla="*/ 2147483647 w 1022"/>
                <a:gd name="T21" fmla="*/ 2147483647 h 973"/>
                <a:gd name="T22" fmla="*/ 2147483647 w 1022"/>
                <a:gd name="T23" fmla="*/ 2147483647 h 973"/>
                <a:gd name="T24" fmla="*/ 2147483647 w 1022"/>
                <a:gd name="T25" fmla="*/ 2147483647 h 973"/>
                <a:gd name="T26" fmla="*/ 2147483647 w 1022"/>
                <a:gd name="T27" fmla="*/ 2147483647 h 973"/>
                <a:gd name="T28" fmla="*/ 2147483647 w 1022"/>
                <a:gd name="T29" fmla="*/ 2147483647 h 973"/>
                <a:gd name="T30" fmla="*/ 2147483647 w 1022"/>
                <a:gd name="T31" fmla="*/ 2147483647 h 973"/>
                <a:gd name="T32" fmla="*/ 2147483647 w 1022"/>
                <a:gd name="T33" fmla="*/ 2147483647 h 973"/>
                <a:gd name="T34" fmla="*/ 2147483647 w 1022"/>
                <a:gd name="T35" fmla="*/ 2147483647 h 973"/>
                <a:gd name="T36" fmla="*/ 2147483647 w 1022"/>
                <a:gd name="T37" fmla="*/ 2147483647 h 973"/>
                <a:gd name="T38" fmla="*/ 2147483647 w 1022"/>
                <a:gd name="T39" fmla="*/ 2147483647 h 973"/>
                <a:gd name="T40" fmla="*/ 2147483647 w 1022"/>
                <a:gd name="T41" fmla="*/ 2147483647 h 973"/>
                <a:gd name="T42" fmla="*/ 2147483647 w 1022"/>
                <a:gd name="T43" fmla="*/ 2147483647 h 973"/>
                <a:gd name="T44" fmla="*/ 2147483647 w 1022"/>
                <a:gd name="T45" fmla="*/ 2147483647 h 973"/>
                <a:gd name="T46" fmla="*/ 2147483647 w 1022"/>
                <a:gd name="T47" fmla="*/ 2147483647 h 973"/>
                <a:gd name="T48" fmla="*/ 2147483647 w 1022"/>
                <a:gd name="T49" fmla="*/ 2147483647 h 973"/>
                <a:gd name="T50" fmla="*/ 2147483647 w 1022"/>
                <a:gd name="T51" fmla="*/ 2147483647 h 973"/>
                <a:gd name="T52" fmla="*/ 2147483647 w 1022"/>
                <a:gd name="T53" fmla="*/ 2147483647 h 973"/>
                <a:gd name="T54" fmla="*/ 2147483647 w 1022"/>
                <a:gd name="T55" fmla="*/ 2147483647 h 973"/>
                <a:gd name="T56" fmla="*/ 2147483647 w 1022"/>
                <a:gd name="T57" fmla="*/ 2147483647 h 973"/>
                <a:gd name="T58" fmla="*/ 2147483647 w 1022"/>
                <a:gd name="T59" fmla="*/ 2147483647 h 973"/>
                <a:gd name="T60" fmla="*/ 2147483647 w 1022"/>
                <a:gd name="T61" fmla="*/ 2147483647 h 973"/>
                <a:gd name="T62" fmla="*/ 2147483647 w 1022"/>
                <a:gd name="T63" fmla="*/ 2147483647 h 973"/>
                <a:gd name="T64" fmla="*/ 2147483647 w 1022"/>
                <a:gd name="T65" fmla="*/ 2147483647 h 973"/>
                <a:gd name="T66" fmla="*/ 2147483647 w 1022"/>
                <a:gd name="T67" fmla="*/ 2147483647 h 973"/>
                <a:gd name="T68" fmla="*/ 2147483647 w 1022"/>
                <a:gd name="T69" fmla="*/ 2147483647 h 973"/>
                <a:gd name="T70" fmla="*/ 2147483647 w 1022"/>
                <a:gd name="T71" fmla="*/ 2147483647 h 973"/>
                <a:gd name="T72" fmla="*/ 2147483647 w 1022"/>
                <a:gd name="T73" fmla="*/ 2147483647 h 973"/>
                <a:gd name="T74" fmla="*/ 2147483647 w 1022"/>
                <a:gd name="T75" fmla="*/ 2147483647 h 973"/>
                <a:gd name="T76" fmla="*/ 2147483647 w 1022"/>
                <a:gd name="T77" fmla="*/ 2147483647 h 973"/>
                <a:gd name="T78" fmla="*/ 2147483647 w 1022"/>
                <a:gd name="T79" fmla="*/ 2147483647 h 973"/>
                <a:gd name="T80" fmla="*/ 2147483647 w 1022"/>
                <a:gd name="T81" fmla="*/ 2147483647 h 973"/>
                <a:gd name="T82" fmla="*/ 2147483647 w 1022"/>
                <a:gd name="T83" fmla="*/ 2147483647 h 973"/>
                <a:gd name="T84" fmla="*/ 2147483647 w 1022"/>
                <a:gd name="T85" fmla="*/ 2147483647 h 973"/>
                <a:gd name="T86" fmla="*/ 2147483647 w 1022"/>
                <a:gd name="T87" fmla="*/ 2147483647 h 97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022" h="973">
                  <a:moveTo>
                    <a:pt x="596" y="882"/>
                  </a:moveTo>
                  <a:lnTo>
                    <a:pt x="426" y="882"/>
                  </a:lnTo>
                  <a:cubicBezTo>
                    <a:pt x="414" y="882"/>
                    <a:pt x="403" y="892"/>
                    <a:pt x="403" y="904"/>
                  </a:cubicBezTo>
                  <a:cubicBezTo>
                    <a:pt x="403" y="916"/>
                    <a:pt x="414" y="926"/>
                    <a:pt x="426" y="926"/>
                  </a:cubicBezTo>
                  <a:lnTo>
                    <a:pt x="596" y="926"/>
                  </a:lnTo>
                  <a:cubicBezTo>
                    <a:pt x="609" y="926"/>
                    <a:pt x="619" y="916"/>
                    <a:pt x="619" y="904"/>
                  </a:cubicBezTo>
                  <a:cubicBezTo>
                    <a:pt x="619" y="892"/>
                    <a:pt x="609" y="882"/>
                    <a:pt x="596" y="882"/>
                  </a:cubicBezTo>
                  <a:close/>
                  <a:moveTo>
                    <a:pt x="596" y="813"/>
                  </a:moveTo>
                  <a:lnTo>
                    <a:pt x="596" y="813"/>
                  </a:lnTo>
                  <a:lnTo>
                    <a:pt x="426" y="813"/>
                  </a:lnTo>
                  <a:cubicBezTo>
                    <a:pt x="414" y="813"/>
                    <a:pt x="403" y="823"/>
                    <a:pt x="403" y="835"/>
                  </a:cubicBezTo>
                  <a:cubicBezTo>
                    <a:pt x="403" y="848"/>
                    <a:pt x="414" y="858"/>
                    <a:pt x="426" y="858"/>
                  </a:cubicBezTo>
                  <a:lnTo>
                    <a:pt x="596" y="858"/>
                  </a:lnTo>
                  <a:cubicBezTo>
                    <a:pt x="609" y="858"/>
                    <a:pt x="619" y="848"/>
                    <a:pt x="619" y="835"/>
                  </a:cubicBezTo>
                  <a:cubicBezTo>
                    <a:pt x="619" y="823"/>
                    <a:pt x="609" y="813"/>
                    <a:pt x="596" y="813"/>
                  </a:cubicBezTo>
                  <a:close/>
                  <a:moveTo>
                    <a:pt x="511" y="973"/>
                  </a:moveTo>
                  <a:lnTo>
                    <a:pt x="511" y="973"/>
                  </a:lnTo>
                  <a:lnTo>
                    <a:pt x="585" y="946"/>
                  </a:lnTo>
                  <a:lnTo>
                    <a:pt x="437" y="946"/>
                  </a:lnTo>
                  <a:lnTo>
                    <a:pt x="511" y="973"/>
                  </a:lnTo>
                  <a:close/>
                  <a:moveTo>
                    <a:pt x="514" y="261"/>
                  </a:moveTo>
                  <a:lnTo>
                    <a:pt x="514" y="261"/>
                  </a:lnTo>
                  <a:lnTo>
                    <a:pt x="508" y="261"/>
                  </a:lnTo>
                  <a:cubicBezTo>
                    <a:pt x="384" y="261"/>
                    <a:pt x="272" y="362"/>
                    <a:pt x="272" y="486"/>
                  </a:cubicBezTo>
                  <a:cubicBezTo>
                    <a:pt x="272" y="611"/>
                    <a:pt x="377" y="682"/>
                    <a:pt x="388" y="721"/>
                  </a:cubicBezTo>
                  <a:cubicBezTo>
                    <a:pt x="398" y="759"/>
                    <a:pt x="388" y="778"/>
                    <a:pt x="416" y="787"/>
                  </a:cubicBezTo>
                  <a:cubicBezTo>
                    <a:pt x="444" y="796"/>
                    <a:pt x="508" y="794"/>
                    <a:pt x="508" y="794"/>
                  </a:cubicBezTo>
                  <a:lnTo>
                    <a:pt x="514" y="794"/>
                  </a:lnTo>
                  <a:cubicBezTo>
                    <a:pt x="514" y="794"/>
                    <a:pt x="578" y="796"/>
                    <a:pt x="606" y="787"/>
                  </a:cubicBezTo>
                  <a:cubicBezTo>
                    <a:pt x="634" y="778"/>
                    <a:pt x="624" y="759"/>
                    <a:pt x="634" y="721"/>
                  </a:cubicBezTo>
                  <a:cubicBezTo>
                    <a:pt x="645" y="682"/>
                    <a:pt x="750" y="611"/>
                    <a:pt x="750" y="486"/>
                  </a:cubicBezTo>
                  <a:cubicBezTo>
                    <a:pt x="750" y="362"/>
                    <a:pt x="638" y="261"/>
                    <a:pt x="514" y="261"/>
                  </a:cubicBezTo>
                  <a:close/>
                  <a:moveTo>
                    <a:pt x="201" y="527"/>
                  </a:moveTo>
                  <a:lnTo>
                    <a:pt x="201" y="527"/>
                  </a:lnTo>
                  <a:cubicBezTo>
                    <a:pt x="201" y="509"/>
                    <a:pt x="183" y="495"/>
                    <a:pt x="162" y="495"/>
                  </a:cubicBezTo>
                  <a:lnTo>
                    <a:pt x="39" y="495"/>
                  </a:lnTo>
                  <a:cubicBezTo>
                    <a:pt x="17" y="495"/>
                    <a:pt x="0" y="509"/>
                    <a:pt x="0" y="527"/>
                  </a:cubicBezTo>
                  <a:cubicBezTo>
                    <a:pt x="0" y="544"/>
                    <a:pt x="17" y="558"/>
                    <a:pt x="39" y="558"/>
                  </a:cubicBezTo>
                  <a:lnTo>
                    <a:pt x="162" y="558"/>
                  </a:lnTo>
                  <a:cubicBezTo>
                    <a:pt x="183" y="558"/>
                    <a:pt x="201" y="544"/>
                    <a:pt x="201" y="527"/>
                  </a:cubicBezTo>
                  <a:close/>
                  <a:moveTo>
                    <a:pt x="983" y="495"/>
                  </a:moveTo>
                  <a:lnTo>
                    <a:pt x="983" y="495"/>
                  </a:lnTo>
                  <a:lnTo>
                    <a:pt x="860" y="495"/>
                  </a:lnTo>
                  <a:cubicBezTo>
                    <a:pt x="839" y="495"/>
                    <a:pt x="822" y="509"/>
                    <a:pt x="822" y="527"/>
                  </a:cubicBezTo>
                  <a:cubicBezTo>
                    <a:pt x="822" y="544"/>
                    <a:pt x="839" y="558"/>
                    <a:pt x="860" y="558"/>
                  </a:cubicBezTo>
                  <a:lnTo>
                    <a:pt x="983" y="558"/>
                  </a:lnTo>
                  <a:cubicBezTo>
                    <a:pt x="1005" y="558"/>
                    <a:pt x="1022" y="544"/>
                    <a:pt x="1022" y="527"/>
                  </a:cubicBezTo>
                  <a:cubicBezTo>
                    <a:pt x="1022" y="509"/>
                    <a:pt x="1005" y="495"/>
                    <a:pt x="983" y="495"/>
                  </a:cubicBezTo>
                  <a:close/>
                  <a:moveTo>
                    <a:pt x="782" y="296"/>
                  </a:moveTo>
                  <a:lnTo>
                    <a:pt x="782" y="296"/>
                  </a:lnTo>
                  <a:lnTo>
                    <a:pt x="869" y="209"/>
                  </a:lnTo>
                  <a:cubicBezTo>
                    <a:pt x="885" y="194"/>
                    <a:pt x="887" y="172"/>
                    <a:pt x="874" y="159"/>
                  </a:cubicBezTo>
                  <a:cubicBezTo>
                    <a:pt x="862" y="147"/>
                    <a:pt x="839" y="149"/>
                    <a:pt x="824" y="164"/>
                  </a:cubicBezTo>
                  <a:lnTo>
                    <a:pt x="737" y="251"/>
                  </a:lnTo>
                  <a:cubicBezTo>
                    <a:pt x="722" y="266"/>
                    <a:pt x="720" y="289"/>
                    <a:pt x="732" y="301"/>
                  </a:cubicBezTo>
                  <a:cubicBezTo>
                    <a:pt x="745" y="314"/>
                    <a:pt x="767" y="311"/>
                    <a:pt x="782" y="296"/>
                  </a:cubicBezTo>
                  <a:close/>
                  <a:moveTo>
                    <a:pt x="508" y="201"/>
                  </a:moveTo>
                  <a:lnTo>
                    <a:pt x="508" y="201"/>
                  </a:lnTo>
                  <a:cubicBezTo>
                    <a:pt x="526" y="201"/>
                    <a:pt x="540" y="183"/>
                    <a:pt x="540" y="162"/>
                  </a:cubicBezTo>
                  <a:lnTo>
                    <a:pt x="540" y="39"/>
                  </a:lnTo>
                  <a:cubicBezTo>
                    <a:pt x="540" y="18"/>
                    <a:pt x="526" y="0"/>
                    <a:pt x="508" y="0"/>
                  </a:cubicBezTo>
                  <a:cubicBezTo>
                    <a:pt x="491" y="0"/>
                    <a:pt x="476" y="18"/>
                    <a:pt x="476" y="39"/>
                  </a:cubicBezTo>
                  <a:lnTo>
                    <a:pt x="476" y="162"/>
                  </a:lnTo>
                  <a:cubicBezTo>
                    <a:pt x="476" y="183"/>
                    <a:pt x="491" y="201"/>
                    <a:pt x="508" y="201"/>
                  </a:cubicBezTo>
                  <a:close/>
                  <a:moveTo>
                    <a:pt x="229" y="283"/>
                  </a:moveTo>
                  <a:lnTo>
                    <a:pt x="229" y="283"/>
                  </a:lnTo>
                  <a:cubicBezTo>
                    <a:pt x="244" y="299"/>
                    <a:pt x="267" y="301"/>
                    <a:pt x="279" y="288"/>
                  </a:cubicBezTo>
                  <a:cubicBezTo>
                    <a:pt x="292" y="276"/>
                    <a:pt x="289" y="254"/>
                    <a:pt x="274" y="238"/>
                  </a:cubicBezTo>
                  <a:lnTo>
                    <a:pt x="187" y="151"/>
                  </a:lnTo>
                  <a:cubicBezTo>
                    <a:pt x="172" y="136"/>
                    <a:pt x="149" y="134"/>
                    <a:pt x="137" y="146"/>
                  </a:cubicBezTo>
                  <a:cubicBezTo>
                    <a:pt x="125" y="159"/>
                    <a:pt x="127" y="181"/>
                    <a:pt x="142" y="196"/>
                  </a:cubicBezTo>
                  <a:lnTo>
                    <a:pt x="229" y="283"/>
                  </a:lnTo>
                  <a:close/>
                  <a:moveTo>
                    <a:pt x="240" y="756"/>
                  </a:moveTo>
                  <a:lnTo>
                    <a:pt x="240" y="756"/>
                  </a:lnTo>
                  <a:lnTo>
                    <a:pt x="153" y="843"/>
                  </a:lnTo>
                  <a:cubicBezTo>
                    <a:pt x="137" y="859"/>
                    <a:pt x="135" y="881"/>
                    <a:pt x="148" y="894"/>
                  </a:cubicBezTo>
                  <a:cubicBezTo>
                    <a:pt x="160" y="906"/>
                    <a:pt x="183" y="904"/>
                    <a:pt x="198" y="889"/>
                  </a:cubicBezTo>
                  <a:lnTo>
                    <a:pt x="285" y="802"/>
                  </a:lnTo>
                  <a:cubicBezTo>
                    <a:pt x="300" y="786"/>
                    <a:pt x="302" y="764"/>
                    <a:pt x="290" y="751"/>
                  </a:cubicBezTo>
                  <a:cubicBezTo>
                    <a:pt x="277" y="739"/>
                    <a:pt x="255" y="741"/>
                    <a:pt x="240" y="756"/>
                  </a:cubicBezTo>
                  <a:close/>
                  <a:moveTo>
                    <a:pt x="793" y="769"/>
                  </a:moveTo>
                  <a:lnTo>
                    <a:pt x="793" y="769"/>
                  </a:lnTo>
                  <a:cubicBezTo>
                    <a:pt x="778" y="754"/>
                    <a:pt x="755" y="752"/>
                    <a:pt x="743" y="764"/>
                  </a:cubicBezTo>
                  <a:cubicBezTo>
                    <a:pt x="731" y="777"/>
                    <a:pt x="733" y="799"/>
                    <a:pt x="748" y="814"/>
                  </a:cubicBezTo>
                  <a:lnTo>
                    <a:pt x="835" y="901"/>
                  </a:lnTo>
                  <a:cubicBezTo>
                    <a:pt x="850" y="916"/>
                    <a:pt x="873" y="919"/>
                    <a:pt x="885" y="906"/>
                  </a:cubicBezTo>
                  <a:cubicBezTo>
                    <a:pt x="897" y="894"/>
                    <a:pt x="895" y="871"/>
                    <a:pt x="880" y="856"/>
                  </a:cubicBezTo>
                  <a:lnTo>
                    <a:pt x="793" y="76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eaLnBrk="0" fontAlgn="base" hangingPunct="0">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59" name="矩形 29"/>
            <p:cNvSpPr>
              <a:spLocks noChangeArrowheads="1"/>
            </p:cNvSpPr>
            <p:nvPr/>
          </p:nvSpPr>
          <p:spPr bwMode="auto">
            <a:xfrm>
              <a:off x="6887060" y="3655925"/>
              <a:ext cx="4679710" cy="574451"/>
            </a:xfrm>
            <a:prstGeom prst="rect">
              <a:avLst/>
            </a:prstGeom>
            <a:solidFill>
              <a:schemeClr val="accent2"/>
            </a:solidFill>
            <a:ln w="9525" algn="ctr">
              <a:solidFill>
                <a:srgbClr val="0080FE"/>
              </a:solidFill>
              <a:round/>
            </a:ln>
          </p:spPr>
          <p:txBody>
            <a:bodyPr/>
            <a:lstStyle/>
            <a:p>
              <a:pPr defTabSz="913765" fontAlgn="base">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35" name="矩形 34"/>
            <p:cNvSpPr/>
            <p:nvPr/>
          </p:nvSpPr>
          <p:spPr bwMode="auto">
            <a:xfrm>
              <a:off x="6887779" y="3655287"/>
              <a:ext cx="949445" cy="575839"/>
            </a:xfrm>
            <a:prstGeom prst="rect">
              <a:avLst/>
            </a:prstGeom>
            <a:solidFill>
              <a:srgbClr val="0080FE"/>
            </a:solidFill>
            <a:ln w="9525" cap="flat" cmpd="sng" algn="ctr">
              <a:solidFill>
                <a:srgbClr val="0080FE"/>
              </a:solidFill>
              <a:prstDash val="solid"/>
              <a:round/>
              <a:headEnd type="none" w="med" len="med"/>
              <a:tailEnd type="none" w="med" len="med"/>
            </a:ln>
            <a:effectLst/>
          </p:spPr>
          <p:txBody>
            <a:bodyPr/>
            <a:lstStyle/>
            <a:p>
              <a:pPr defTabSz="913765" fontAlgn="base">
                <a:spcBef>
                  <a:spcPct val="0"/>
                </a:spcBef>
                <a:spcAft>
                  <a:spcPct val="0"/>
                </a:spcAft>
                <a:defRPr/>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65" name="Rectangle 14"/>
            <p:cNvSpPr>
              <a:spLocks noChangeArrowheads="1"/>
            </p:cNvSpPr>
            <p:nvPr/>
          </p:nvSpPr>
          <p:spPr bwMode="auto">
            <a:xfrm>
              <a:off x="7074312" y="3814612"/>
              <a:ext cx="64684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defTabSz="913765" fontAlgn="base">
                <a:spcBef>
                  <a:spcPct val="0"/>
                </a:spcBef>
                <a:spcAft>
                  <a:spcPct val="0"/>
                </a:spcAft>
              </a:pPr>
              <a:r>
                <a:rPr lang="zh-CN" altLang="en-US">
                  <a:solidFill>
                    <a:srgbClr val="FFFFFF"/>
                  </a:solidFill>
                  <a:latin typeface="微软雅黑" panose="020B0503020204020204" pitchFamily="34" charset="-122"/>
                  <a:ea typeface="微软雅黑" panose="020B0503020204020204" pitchFamily="34" charset="-122"/>
                </a:rPr>
                <a:t>Part </a:t>
              </a:r>
              <a:r>
                <a:rPr lang="en-US" altLang="zh-CN" dirty="0">
                  <a:solidFill>
                    <a:srgbClr val="FFFFFF"/>
                  </a:solidFill>
                  <a:latin typeface="微软雅黑" panose="020B0503020204020204" pitchFamily="34" charset="-122"/>
                  <a:ea typeface="微软雅黑" panose="020B0503020204020204" pitchFamily="34" charset="-122"/>
                </a:rPr>
                <a:t>3</a:t>
              </a:r>
              <a:endParaRPr lang="zh-CN" altLang="en-US" sz="2000">
                <a:solidFill>
                  <a:srgbClr val="004C54"/>
                </a:solidFill>
                <a:latin typeface="微软雅黑" panose="020B0503020204020204" pitchFamily="34" charset="-122"/>
                <a:ea typeface="微软雅黑" panose="020B0503020204020204" pitchFamily="34" charset="-122"/>
              </a:endParaRPr>
            </a:p>
          </p:txBody>
        </p:sp>
        <p:sp>
          <p:nvSpPr>
            <p:cNvPr id="45" name="TextBox 59"/>
            <p:cNvSpPr txBox="1">
              <a:spLocks noChangeArrowheads="1"/>
            </p:cNvSpPr>
            <p:nvPr/>
          </p:nvSpPr>
          <p:spPr bwMode="auto">
            <a:xfrm>
              <a:off x="7980421" y="3749550"/>
              <a:ext cx="31547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3765" fontAlgn="base">
                <a:spcBef>
                  <a:spcPct val="0"/>
                </a:spcBef>
                <a:spcAft>
                  <a:spcPct val="0"/>
                </a:spcAft>
              </a:pPr>
              <a:r>
                <a:rPr lang="zh-CN" altLang="en-US" sz="2400" b="1" spc="300" dirty="0">
                  <a:solidFill>
                    <a:srgbClr val="0080FE"/>
                  </a:solidFill>
                  <a:latin typeface="微软雅黑" panose="020B0503020204020204" pitchFamily="34" charset="-122"/>
                  <a:ea typeface="微软雅黑" panose="020B0503020204020204" pitchFamily="34" charset="-122"/>
                </a:rPr>
                <a:t>实验结果</a:t>
              </a:r>
            </a:p>
          </p:txBody>
        </p:sp>
      </p:grpSp>
      <p:grpSp>
        <p:nvGrpSpPr>
          <p:cNvPr id="13" name="组合 12"/>
          <p:cNvGrpSpPr/>
          <p:nvPr/>
        </p:nvGrpSpPr>
        <p:grpSpPr>
          <a:xfrm>
            <a:off x="6096000" y="4851209"/>
            <a:ext cx="5398566" cy="582385"/>
            <a:chOff x="6168204" y="4444604"/>
            <a:chExt cx="5398566" cy="582385"/>
          </a:xfrm>
        </p:grpSpPr>
        <p:sp>
          <p:nvSpPr>
            <p:cNvPr id="6181" name="圆角矩形 13"/>
            <p:cNvSpPr>
              <a:spLocks noChangeArrowheads="1"/>
            </p:cNvSpPr>
            <p:nvPr/>
          </p:nvSpPr>
          <p:spPr bwMode="auto">
            <a:xfrm>
              <a:off x="6168204" y="4450951"/>
              <a:ext cx="576037" cy="576038"/>
            </a:xfrm>
            <a:prstGeom prst="roundRect">
              <a:avLst>
                <a:gd name="adj" fmla="val 16667"/>
              </a:avLst>
            </a:prstGeom>
            <a:solidFill>
              <a:srgbClr val="0080FE"/>
            </a:solidFill>
            <a:ln>
              <a:noFill/>
            </a:ln>
          </p:spPr>
          <p:txBody>
            <a:bodyPr/>
            <a:lstStyle/>
            <a:p>
              <a:pPr defTabSz="913765" fontAlgn="base">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82" name="Freeform 11"/>
            <p:cNvSpPr>
              <a:spLocks noEditPoints="1"/>
            </p:cNvSpPr>
            <p:nvPr/>
          </p:nvSpPr>
          <p:spPr bwMode="auto">
            <a:xfrm>
              <a:off x="6296437" y="4587637"/>
              <a:ext cx="315869" cy="273373"/>
            </a:xfrm>
            <a:custGeom>
              <a:avLst/>
              <a:gdLst>
                <a:gd name="T0" fmla="*/ 2147483647 w 948"/>
                <a:gd name="T1" fmla="*/ 2147483647 h 810"/>
                <a:gd name="T2" fmla="*/ 2147483647 w 948"/>
                <a:gd name="T3" fmla="*/ 2147483647 h 810"/>
                <a:gd name="T4" fmla="*/ 2147483647 w 948"/>
                <a:gd name="T5" fmla="*/ 2147483647 h 810"/>
                <a:gd name="T6" fmla="*/ 2147483647 w 948"/>
                <a:gd name="T7" fmla="*/ 2147483647 h 810"/>
                <a:gd name="T8" fmla="*/ 2147483647 w 948"/>
                <a:gd name="T9" fmla="*/ 2147483647 h 810"/>
                <a:gd name="T10" fmla="*/ 2147483647 w 948"/>
                <a:gd name="T11" fmla="*/ 2147483647 h 810"/>
                <a:gd name="T12" fmla="*/ 2147483647 w 948"/>
                <a:gd name="T13" fmla="*/ 2147483647 h 810"/>
                <a:gd name="T14" fmla="*/ 2147483647 w 948"/>
                <a:gd name="T15" fmla="*/ 2147483647 h 810"/>
                <a:gd name="T16" fmla="*/ 2147483647 w 948"/>
                <a:gd name="T17" fmla="*/ 2147483647 h 810"/>
                <a:gd name="T18" fmla="*/ 2147483647 w 948"/>
                <a:gd name="T19" fmla="*/ 2147483647 h 810"/>
                <a:gd name="T20" fmla="*/ 2147483647 w 948"/>
                <a:gd name="T21" fmla="*/ 2147483647 h 810"/>
                <a:gd name="T22" fmla="*/ 2147483647 w 948"/>
                <a:gd name="T23" fmla="*/ 2147483647 h 810"/>
                <a:gd name="T24" fmla="*/ 2147483647 w 948"/>
                <a:gd name="T25" fmla="*/ 2147483647 h 810"/>
                <a:gd name="T26" fmla="*/ 2147483647 w 948"/>
                <a:gd name="T27" fmla="*/ 2147483647 h 810"/>
                <a:gd name="T28" fmla="*/ 2147483647 w 948"/>
                <a:gd name="T29" fmla="*/ 2147483647 h 810"/>
                <a:gd name="T30" fmla="*/ 2147483647 w 948"/>
                <a:gd name="T31" fmla="*/ 2147483647 h 810"/>
                <a:gd name="T32" fmla="*/ 2147483647 w 948"/>
                <a:gd name="T33" fmla="*/ 2147483647 h 810"/>
                <a:gd name="T34" fmla="*/ 2147483647 w 948"/>
                <a:gd name="T35" fmla="*/ 2147483647 h 810"/>
                <a:gd name="T36" fmla="*/ 2147483647 w 948"/>
                <a:gd name="T37" fmla="*/ 2147483647 h 810"/>
                <a:gd name="T38" fmla="*/ 2147483647 w 948"/>
                <a:gd name="T39" fmla="*/ 2147483647 h 810"/>
                <a:gd name="T40" fmla="*/ 2147483647 w 948"/>
                <a:gd name="T41" fmla="*/ 2147483647 h 810"/>
                <a:gd name="T42" fmla="*/ 2147483647 w 948"/>
                <a:gd name="T43" fmla="*/ 2147483647 h 810"/>
                <a:gd name="T44" fmla="*/ 2147483647 w 948"/>
                <a:gd name="T45" fmla="*/ 2147483647 h 810"/>
                <a:gd name="T46" fmla="*/ 2147483647 w 948"/>
                <a:gd name="T47" fmla="*/ 2147483647 h 810"/>
                <a:gd name="T48" fmla="*/ 2147483647 w 948"/>
                <a:gd name="T49" fmla="*/ 2147483647 h 810"/>
                <a:gd name="T50" fmla="*/ 2147483647 w 948"/>
                <a:gd name="T51" fmla="*/ 2147483647 h 810"/>
                <a:gd name="T52" fmla="*/ 2147483647 w 948"/>
                <a:gd name="T53" fmla="*/ 2147483647 h 810"/>
                <a:gd name="T54" fmla="*/ 2147483647 w 948"/>
                <a:gd name="T55" fmla="*/ 2147483647 h 810"/>
                <a:gd name="T56" fmla="*/ 2147483647 w 948"/>
                <a:gd name="T57" fmla="*/ 2147483647 h 810"/>
                <a:gd name="T58" fmla="*/ 2147483647 w 948"/>
                <a:gd name="T59" fmla="*/ 2147483647 h 810"/>
                <a:gd name="T60" fmla="*/ 2147483647 w 948"/>
                <a:gd name="T61" fmla="*/ 2147483647 h 810"/>
                <a:gd name="T62" fmla="*/ 2147483647 w 948"/>
                <a:gd name="T63" fmla="*/ 2147483647 h 810"/>
                <a:gd name="T64" fmla="*/ 2147483647 w 948"/>
                <a:gd name="T65" fmla="*/ 2147483647 h 810"/>
                <a:gd name="T66" fmla="*/ 2147483647 w 948"/>
                <a:gd name="T67" fmla="*/ 2147483647 h 810"/>
                <a:gd name="T68" fmla="*/ 2147483647 w 948"/>
                <a:gd name="T69" fmla="*/ 2147483647 h 810"/>
                <a:gd name="T70" fmla="*/ 2147483647 w 948"/>
                <a:gd name="T71" fmla="*/ 2147483647 h 810"/>
                <a:gd name="T72" fmla="*/ 2147483647 w 948"/>
                <a:gd name="T73" fmla="*/ 2147483647 h 810"/>
                <a:gd name="T74" fmla="*/ 2147483647 w 948"/>
                <a:gd name="T75" fmla="*/ 2147483647 h 810"/>
                <a:gd name="T76" fmla="*/ 2147483647 w 948"/>
                <a:gd name="T77" fmla="*/ 2147483647 h 810"/>
                <a:gd name="T78" fmla="*/ 2147483647 w 948"/>
                <a:gd name="T79" fmla="*/ 2147483647 h 810"/>
                <a:gd name="T80" fmla="*/ 2147483647 w 948"/>
                <a:gd name="T81" fmla="*/ 2147483647 h 810"/>
                <a:gd name="T82" fmla="*/ 2147483647 w 948"/>
                <a:gd name="T83" fmla="*/ 2147483647 h 810"/>
                <a:gd name="T84" fmla="*/ 2147483647 w 948"/>
                <a:gd name="T85" fmla="*/ 2147483647 h 810"/>
                <a:gd name="T86" fmla="*/ 2147483647 w 948"/>
                <a:gd name="T87" fmla="*/ 2147483647 h 810"/>
                <a:gd name="T88" fmla="*/ 2147483647 w 948"/>
                <a:gd name="T89" fmla="*/ 2147483647 h 810"/>
                <a:gd name="T90" fmla="*/ 2147483647 w 948"/>
                <a:gd name="T91" fmla="*/ 2147483647 h 810"/>
                <a:gd name="T92" fmla="*/ 2147483647 w 948"/>
                <a:gd name="T93" fmla="*/ 2147483647 h 810"/>
                <a:gd name="T94" fmla="*/ 2147483647 w 948"/>
                <a:gd name="T95" fmla="*/ 2147483647 h 810"/>
                <a:gd name="T96" fmla="*/ 2147483647 w 948"/>
                <a:gd name="T97" fmla="*/ 2147483647 h 810"/>
                <a:gd name="T98" fmla="*/ 2147483647 w 948"/>
                <a:gd name="T99" fmla="*/ 2147483647 h 810"/>
                <a:gd name="T100" fmla="*/ 2147483647 w 948"/>
                <a:gd name="T101" fmla="*/ 2147483647 h 810"/>
                <a:gd name="T102" fmla="*/ 2147483647 w 948"/>
                <a:gd name="T103" fmla="*/ 2147483647 h 810"/>
                <a:gd name="T104" fmla="*/ 2147483647 w 948"/>
                <a:gd name="T105" fmla="*/ 2147483647 h 810"/>
                <a:gd name="T106" fmla="*/ 2147483647 w 948"/>
                <a:gd name="T107" fmla="*/ 2147483647 h 810"/>
                <a:gd name="T108" fmla="*/ 2147483647 w 948"/>
                <a:gd name="T109" fmla="*/ 2147483647 h 810"/>
                <a:gd name="T110" fmla="*/ 2147483647 w 948"/>
                <a:gd name="T111" fmla="*/ 2147483647 h 810"/>
                <a:gd name="T112" fmla="*/ 2147483647 w 948"/>
                <a:gd name="T113" fmla="*/ 2147483647 h 810"/>
                <a:gd name="T114" fmla="*/ 2147483647 w 948"/>
                <a:gd name="T115" fmla="*/ 2147483647 h 810"/>
                <a:gd name="T116" fmla="*/ 2147483647 w 948"/>
                <a:gd name="T117" fmla="*/ 2147483647 h 810"/>
                <a:gd name="T118" fmla="*/ 2147483647 w 948"/>
                <a:gd name="T119" fmla="*/ 2147483647 h 81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48" h="810">
                  <a:moveTo>
                    <a:pt x="588" y="151"/>
                  </a:moveTo>
                  <a:cubicBezTo>
                    <a:pt x="588" y="151"/>
                    <a:pt x="588" y="152"/>
                    <a:pt x="588" y="152"/>
                  </a:cubicBezTo>
                  <a:cubicBezTo>
                    <a:pt x="588" y="153"/>
                    <a:pt x="589" y="154"/>
                    <a:pt x="589" y="155"/>
                  </a:cubicBezTo>
                  <a:cubicBezTo>
                    <a:pt x="589" y="156"/>
                    <a:pt x="589" y="156"/>
                    <a:pt x="589" y="157"/>
                  </a:cubicBezTo>
                  <a:cubicBezTo>
                    <a:pt x="589" y="158"/>
                    <a:pt x="589" y="159"/>
                    <a:pt x="589" y="161"/>
                  </a:cubicBezTo>
                  <a:cubicBezTo>
                    <a:pt x="589" y="161"/>
                    <a:pt x="589" y="161"/>
                    <a:pt x="589" y="161"/>
                  </a:cubicBezTo>
                  <a:cubicBezTo>
                    <a:pt x="589" y="162"/>
                    <a:pt x="589" y="164"/>
                    <a:pt x="589" y="165"/>
                  </a:cubicBezTo>
                  <a:cubicBezTo>
                    <a:pt x="589" y="165"/>
                    <a:pt x="589" y="166"/>
                    <a:pt x="589" y="166"/>
                  </a:cubicBezTo>
                  <a:cubicBezTo>
                    <a:pt x="589" y="167"/>
                    <a:pt x="589" y="168"/>
                    <a:pt x="589" y="169"/>
                  </a:cubicBezTo>
                  <a:cubicBezTo>
                    <a:pt x="589" y="170"/>
                    <a:pt x="589" y="170"/>
                    <a:pt x="589" y="171"/>
                  </a:cubicBezTo>
                  <a:cubicBezTo>
                    <a:pt x="588" y="178"/>
                    <a:pt x="586" y="185"/>
                    <a:pt x="584" y="191"/>
                  </a:cubicBezTo>
                  <a:cubicBezTo>
                    <a:pt x="584" y="192"/>
                    <a:pt x="583" y="193"/>
                    <a:pt x="583" y="194"/>
                  </a:cubicBezTo>
                  <a:cubicBezTo>
                    <a:pt x="583" y="195"/>
                    <a:pt x="583" y="195"/>
                    <a:pt x="583" y="195"/>
                  </a:cubicBezTo>
                  <a:cubicBezTo>
                    <a:pt x="583" y="196"/>
                    <a:pt x="582" y="197"/>
                    <a:pt x="582" y="198"/>
                  </a:cubicBezTo>
                  <a:cubicBezTo>
                    <a:pt x="582" y="198"/>
                    <a:pt x="582" y="198"/>
                    <a:pt x="582" y="198"/>
                  </a:cubicBezTo>
                  <a:cubicBezTo>
                    <a:pt x="580" y="201"/>
                    <a:pt x="579" y="204"/>
                    <a:pt x="577" y="207"/>
                  </a:cubicBezTo>
                  <a:cubicBezTo>
                    <a:pt x="577" y="207"/>
                    <a:pt x="577" y="207"/>
                    <a:pt x="577" y="208"/>
                  </a:cubicBezTo>
                  <a:cubicBezTo>
                    <a:pt x="577" y="208"/>
                    <a:pt x="576" y="209"/>
                    <a:pt x="575" y="210"/>
                  </a:cubicBezTo>
                  <a:cubicBezTo>
                    <a:pt x="575" y="210"/>
                    <a:pt x="575" y="211"/>
                    <a:pt x="575" y="211"/>
                  </a:cubicBezTo>
                  <a:cubicBezTo>
                    <a:pt x="573" y="215"/>
                    <a:pt x="570" y="218"/>
                    <a:pt x="567" y="222"/>
                  </a:cubicBezTo>
                  <a:cubicBezTo>
                    <a:pt x="567" y="222"/>
                    <a:pt x="567" y="222"/>
                    <a:pt x="567" y="222"/>
                  </a:cubicBezTo>
                  <a:cubicBezTo>
                    <a:pt x="566" y="223"/>
                    <a:pt x="566" y="224"/>
                    <a:pt x="565" y="224"/>
                  </a:cubicBezTo>
                  <a:cubicBezTo>
                    <a:pt x="565" y="224"/>
                    <a:pt x="565" y="225"/>
                    <a:pt x="565" y="225"/>
                  </a:cubicBezTo>
                  <a:cubicBezTo>
                    <a:pt x="562" y="227"/>
                    <a:pt x="560" y="230"/>
                    <a:pt x="558" y="232"/>
                  </a:cubicBezTo>
                  <a:cubicBezTo>
                    <a:pt x="558" y="232"/>
                    <a:pt x="557" y="232"/>
                    <a:pt x="557" y="232"/>
                  </a:cubicBezTo>
                  <a:cubicBezTo>
                    <a:pt x="557" y="233"/>
                    <a:pt x="556" y="233"/>
                    <a:pt x="555" y="234"/>
                  </a:cubicBezTo>
                  <a:cubicBezTo>
                    <a:pt x="555" y="234"/>
                    <a:pt x="555" y="234"/>
                    <a:pt x="554" y="234"/>
                  </a:cubicBezTo>
                  <a:cubicBezTo>
                    <a:pt x="554" y="235"/>
                    <a:pt x="553" y="236"/>
                    <a:pt x="552" y="236"/>
                  </a:cubicBezTo>
                  <a:cubicBezTo>
                    <a:pt x="547" y="240"/>
                    <a:pt x="543" y="243"/>
                    <a:pt x="537" y="246"/>
                  </a:cubicBezTo>
                  <a:cubicBezTo>
                    <a:pt x="536" y="246"/>
                    <a:pt x="535" y="247"/>
                    <a:pt x="534" y="247"/>
                  </a:cubicBezTo>
                  <a:cubicBezTo>
                    <a:pt x="533" y="247"/>
                    <a:pt x="533" y="248"/>
                    <a:pt x="532" y="248"/>
                  </a:cubicBezTo>
                  <a:cubicBezTo>
                    <a:pt x="532" y="248"/>
                    <a:pt x="531" y="249"/>
                    <a:pt x="530" y="249"/>
                  </a:cubicBezTo>
                  <a:cubicBezTo>
                    <a:pt x="529" y="249"/>
                    <a:pt x="529" y="249"/>
                    <a:pt x="528" y="249"/>
                  </a:cubicBezTo>
                  <a:cubicBezTo>
                    <a:pt x="527" y="250"/>
                    <a:pt x="526" y="250"/>
                    <a:pt x="525" y="251"/>
                  </a:cubicBezTo>
                  <a:cubicBezTo>
                    <a:pt x="525" y="251"/>
                    <a:pt x="525" y="251"/>
                    <a:pt x="525" y="251"/>
                  </a:cubicBezTo>
                  <a:cubicBezTo>
                    <a:pt x="523" y="251"/>
                    <a:pt x="522" y="252"/>
                    <a:pt x="520" y="252"/>
                  </a:cubicBezTo>
                  <a:cubicBezTo>
                    <a:pt x="520" y="252"/>
                    <a:pt x="520" y="252"/>
                    <a:pt x="519" y="252"/>
                  </a:cubicBezTo>
                  <a:cubicBezTo>
                    <a:pt x="518" y="253"/>
                    <a:pt x="517" y="253"/>
                    <a:pt x="516" y="253"/>
                  </a:cubicBezTo>
                  <a:cubicBezTo>
                    <a:pt x="516" y="253"/>
                    <a:pt x="515" y="253"/>
                    <a:pt x="515" y="253"/>
                  </a:cubicBezTo>
                  <a:cubicBezTo>
                    <a:pt x="514" y="254"/>
                    <a:pt x="512" y="254"/>
                    <a:pt x="511" y="254"/>
                  </a:cubicBezTo>
                  <a:cubicBezTo>
                    <a:pt x="509" y="254"/>
                    <a:pt x="508" y="255"/>
                    <a:pt x="506" y="255"/>
                  </a:cubicBezTo>
                  <a:cubicBezTo>
                    <a:pt x="506" y="255"/>
                    <a:pt x="506" y="255"/>
                    <a:pt x="505" y="255"/>
                  </a:cubicBezTo>
                  <a:cubicBezTo>
                    <a:pt x="504" y="255"/>
                    <a:pt x="503" y="255"/>
                    <a:pt x="502" y="255"/>
                  </a:cubicBezTo>
                  <a:cubicBezTo>
                    <a:pt x="502" y="255"/>
                    <a:pt x="501" y="255"/>
                    <a:pt x="501" y="255"/>
                  </a:cubicBezTo>
                  <a:cubicBezTo>
                    <a:pt x="499" y="255"/>
                    <a:pt x="498" y="255"/>
                    <a:pt x="496" y="255"/>
                  </a:cubicBezTo>
                  <a:cubicBezTo>
                    <a:pt x="496" y="255"/>
                    <a:pt x="496" y="255"/>
                    <a:pt x="496" y="255"/>
                  </a:cubicBezTo>
                  <a:cubicBezTo>
                    <a:pt x="495" y="255"/>
                    <a:pt x="494" y="255"/>
                    <a:pt x="492" y="255"/>
                  </a:cubicBezTo>
                  <a:cubicBezTo>
                    <a:pt x="492" y="255"/>
                    <a:pt x="491" y="255"/>
                    <a:pt x="491" y="255"/>
                  </a:cubicBezTo>
                  <a:cubicBezTo>
                    <a:pt x="490" y="255"/>
                    <a:pt x="489" y="255"/>
                    <a:pt x="488" y="255"/>
                  </a:cubicBezTo>
                  <a:cubicBezTo>
                    <a:pt x="488" y="255"/>
                    <a:pt x="487" y="255"/>
                    <a:pt x="487" y="255"/>
                  </a:cubicBezTo>
                  <a:cubicBezTo>
                    <a:pt x="485" y="255"/>
                    <a:pt x="484" y="255"/>
                    <a:pt x="483" y="255"/>
                  </a:cubicBezTo>
                  <a:cubicBezTo>
                    <a:pt x="477" y="254"/>
                    <a:pt x="471" y="253"/>
                    <a:pt x="466" y="251"/>
                  </a:cubicBezTo>
                  <a:cubicBezTo>
                    <a:pt x="465" y="250"/>
                    <a:pt x="464" y="250"/>
                    <a:pt x="463" y="250"/>
                  </a:cubicBezTo>
                  <a:cubicBezTo>
                    <a:pt x="463" y="250"/>
                    <a:pt x="462" y="250"/>
                    <a:pt x="462" y="249"/>
                  </a:cubicBezTo>
                  <a:cubicBezTo>
                    <a:pt x="461" y="249"/>
                    <a:pt x="460" y="249"/>
                    <a:pt x="459" y="248"/>
                  </a:cubicBezTo>
                  <a:cubicBezTo>
                    <a:pt x="459" y="248"/>
                    <a:pt x="459" y="248"/>
                    <a:pt x="459" y="248"/>
                  </a:cubicBezTo>
                  <a:cubicBezTo>
                    <a:pt x="456" y="247"/>
                    <a:pt x="453" y="245"/>
                    <a:pt x="450" y="244"/>
                  </a:cubicBezTo>
                  <a:cubicBezTo>
                    <a:pt x="450" y="244"/>
                    <a:pt x="450" y="244"/>
                    <a:pt x="450" y="244"/>
                  </a:cubicBezTo>
                  <a:cubicBezTo>
                    <a:pt x="449" y="243"/>
                    <a:pt x="448" y="243"/>
                    <a:pt x="447" y="242"/>
                  </a:cubicBezTo>
                  <a:cubicBezTo>
                    <a:pt x="447" y="242"/>
                    <a:pt x="447" y="242"/>
                    <a:pt x="446" y="242"/>
                  </a:cubicBezTo>
                  <a:cubicBezTo>
                    <a:pt x="443" y="239"/>
                    <a:pt x="439" y="237"/>
                    <a:pt x="436" y="234"/>
                  </a:cubicBezTo>
                  <a:cubicBezTo>
                    <a:pt x="435" y="234"/>
                    <a:pt x="435" y="234"/>
                    <a:pt x="435" y="234"/>
                  </a:cubicBezTo>
                  <a:cubicBezTo>
                    <a:pt x="434" y="233"/>
                    <a:pt x="434" y="232"/>
                    <a:pt x="433" y="232"/>
                  </a:cubicBezTo>
                  <a:cubicBezTo>
                    <a:pt x="433" y="231"/>
                    <a:pt x="433" y="231"/>
                    <a:pt x="432" y="231"/>
                  </a:cubicBezTo>
                  <a:cubicBezTo>
                    <a:pt x="430" y="229"/>
                    <a:pt x="428" y="227"/>
                    <a:pt x="425" y="224"/>
                  </a:cubicBezTo>
                  <a:cubicBezTo>
                    <a:pt x="425" y="224"/>
                    <a:pt x="425" y="224"/>
                    <a:pt x="425" y="224"/>
                  </a:cubicBezTo>
                  <a:cubicBezTo>
                    <a:pt x="425" y="223"/>
                    <a:pt x="424" y="222"/>
                    <a:pt x="423" y="222"/>
                  </a:cubicBezTo>
                  <a:cubicBezTo>
                    <a:pt x="423" y="221"/>
                    <a:pt x="423" y="221"/>
                    <a:pt x="423" y="221"/>
                  </a:cubicBezTo>
                  <a:cubicBezTo>
                    <a:pt x="422" y="220"/>
                    <a:pt x="421" y="219"/>
                    <a:pt x="421" y="218"/>
                  </a:cubicBezTo>
                  <a:cubicBezTo>
                    <a:pt x="417" y="213"/>
                    <a:pt x="413" y="207"/>
                    <a:pt x="410" y="200"/>
                  </a:cubicBezTo>
                  <a:cubicBezTo>
                    <a:pt x="410" y="200"/>
                    <a:pt x="410" y="199"/>
                    <a:pt x="409" y="199"/>
                  </a:cubicBezTo>
                  <a:cubicBezTo>
                    <a:pt x="409" y="198"/>
                    <a:pt x="409" y="197"/>
                    <a:pt x="408" y="196"/>
                  </a:cubicBezTo>
                  <a:cubicBezTo>
                    <a:pt x="408" y="196"/>
                    <a:pt x="408" y="195"/>
                    <a:pt x="408" y="195"/>
                  </a:cubicBezTo>
                  <a:cubicBezTo>
                    <a:pt x="407" y="194"/>
                    <a:pt x="407" y="193"/>
                    <a:pt x="407" y="191"/>
                  </a:cubicBezTo>
                  <a:cubicBezTo>
                    <a:pt x="406" y="191"/>
                    <a:pt x="406" y="191"/>
                    <a:pt x="406" y="191"/>
                  </a:cubicBezTo>
                  <a:cubicBezTo>
                    <a:pt x="406" y="190"/>
                    <a:pt x="406" y="188"/>
                    <a:pt x="405" y="187"/>
                  </a:cubicBezTo>
                  <a:cubicBezTo>
                    <a:pt x="405" y="187"/>
                    <a:pt x="405" y="186"/>
                    <a:pt x="405" y="186"/>
                  </a:cubicBezTo>
                  <a:cubicBezTo>
                    <a:pt x="405" y="185"/>
                    <a:pt x="404" y="184"/>
                    <a:pt x="404" y="183"/>
                  </a:cubicBezTo>
                  <a:cubicBezTo>
                    <a:pt x="404" y="182"/>
                    <a:pt x="404" y="182"/>
                    <a:pt x="404" y="181"/>
                  </a:cubicBezTo>
                  <a:cubicBezTo>
                    <a:pt x="404" y="180"/>
                    <a:pt x="403" y="179"/>
                    <a:pt x="403" y="177"/>
                  </a:cubicBezTo>
                  <a:cubicBezTo>
                    <a:pt x="403" y="176"/>
                    <a:pt x="403" y="174"/>
                    <a:pt x="402" y="173"/>
                  </a:cubicBezTo>
                  <a:cubicBezTo>
                    <a:pt x="402" y="173"/>
                    <a:pt x="402" y="172"/>
                    <a:pt x="402" y="172"/>
                  </a:cubicBezTo>
                  <a:cubicBezTo>
                    <a:pt x="402" y="171"/>
                    <a:pt x="402" y="170"/>
                    <a:pt x="402" y="169"/>
                  </a:cubicBezTo>
                  <a:cubicBezTo>
                    <a:pt x="402" y="168"/>
                    <a:pt x="402" y="168"/>
                    <a:pt x="402" y="167"/>
                  </a:cubicBezTo>
                  <a:cubicBezTo>
                    <a:pt x="402" y="166"/>
                    <a:pt x="402" y="164"/>
                    <a:pt x="402" y="163"/>
                  </a:cubicBezTo>
                  <a:cubicBezTo>
                    <a:pt x="402" y="163"/>
                    <a:pt x="402" y="163"/>
                    <a:pt x="402" y="163"/>
                  </a:cubicBezTo>
                  <a:cubicBezTo>
                    <a:pt x="402" y="161"/>
                    <a:pt x="402" y="160"/>
                    <a:pt x="402" y="159"/>
                  </a:cubicBezTo>
                  <a:cubicBezTo>
                    <a:pt x="402" y="158"/>
                    <a:pt x="402" y="158"/>
                    <a:pt x="402" y="157"/>
                  </a:cubicBezTo>
                  <a:cubicBezTo>
                    <a:pt x="402" y="156"/>
                    <a:pt x="402" y="156"/>
                    <a:pt x="402" y="155"/>
                  </a:cubicBezTo>
                  <a:cubicBezTo>
                    <a:pt x="402" y="154"/>
                    <a:pt x="402" y="154"/>
                    <a:pt x="402" y="153"/>
                  </a:cubicBezTo>
                  <a:cubicBezTo>
                    <a:pt x="402" y="152"/>
                    <a:pt x="402" y="151"/>
                    <a:pt x="403" y="149"/>
                  </a:cubicBezTo>
                  <a:cubicBezTo>
                    <a:pt x="403" y="149"/>
                    <a:pt x="403" y="149"/>
                    <a:pt x="403" y="149"/>
                  </a:cubicBezTo>
                  <a:cubicBezTo>
                    <a:pt x="403" y="143"/>
                    <a:pt x="405" y="138"/>
                    <a:pt x="406" y="132"/>
                  </a:cubicBezTo>
                  <a:cubicBezTo>
                    <a:pt x="407" y="131"/>
                    <a:pt x="407" y="130"/>
                    <a:pt x="408" y="129"/>
                  </a:cubicBezTo>
                  <a:cubicBezTo>
                    <a:pt x="408" y="129"/>
                    <a:pt x="408" y="129"/>
                    <a:pt x="408" y="129"/>
                  </a:cubicBezTo>
                  <a:cubicBezTo>
                    <a:pt x="408" y="128"/>
                    <a:pt x="409" y="127"/>
                    <a:pt x="409" y="126"/>
                  </a:cubicBezTo>
                  <a:cubicBezTo>
                    <a:pt x="409" y="126"/>
                    <a:pt x="409" y="126"/>
                    <a:pt x="409" y="126"/>
                  </a:cubicBezTo>
                  <a:cubicBezTo>
                    <a:pt x="410" y="123"/>
                    <a:pt x="412" y="120"/>
                    <a:pt x="413" y="117"/>
                  </a:cubicBezTo>
                  <a:cubicBezTo>
                    <a:pt x="413" y="117"/>
                    <a:pt x="414" y="116"/>
                    <a:pt x="414" y="116"/>
                  </a:cubicBezTo>
                  <a:cubicBezTo>
                    <a:pt x="414" y="115"/>
                    <a:pt x="415" y="114"/>
                    <a:pt x="415" y="114"/>
                  </a:cubicBezTo>
                  <a:cubicBezTo>
                    <a:pt x="415" y="113"/>
                    <a:pt x="415" y="113"/>
                    <a:pt x="416" y="113"/>
                  </a:cubicBezTo>
                  <a:cubicBezTo>
                    <a:pt x="418" y="109"/>
                    <a:pt x="420" y="106"/>
                    <a:pt x="423" y="102"/>
                  </a:cubicBezTo>
                  <a:cubicBezTo>
                    <a:pt x="423" y="102"/>
                    <a:pt x="423" y="102"/>
                    <a:pt x="424" y="102"/>
                  </a:cubicBezTo>
                  <a:cubicBezTo>
                    <a:pt x="424" y="101"/>
                    <a:pt x="425" y="100"/>
                    <a:pt x="426" y="99"/>
                  </a:cubicBezTo>
                  <a:cubicBezTo>
                    <a:pt x="426" y="99"/>
                    <a:pt x="426" y="99"/>
                    <a:pt x="426" y="99"/>
                  </a:cubicBezTo>
                  <a:cubicBezTo>
                    <a:pt x="428" y="97"/>
                    <a:pt x="431" y="94"/>
                    <a:pt x="433" y="92"/>
                  </a:cubicBezTo>
                  <a:cubicBezTo>
                    <a:pt x="433" y="92"/>
                    <a:pt x="433" y="92"/>
                    <a:pt x="433" y="92"/>
                  </a:cubicBezTo>
                  <a:cubicBezTo>
                    <a:pt x="434" y="91"/>
                    <a:pt x="435" y="90"/>
                    <a:pt x="436" y="90"/>
                  </a:cubicBezTo>
                  <a:cubicBezTo>
                    <a:pt x="436" y="90"/>
                    <a:pt x="436" y="89"/>
                    <a:pt x="436" y="89"/>
                  </a:cubicBezTo>
                  <a:cubicBezTo>
                    <a:pt x="437" y="89"/>
                    <a:pt x="438" y="88"/>
                    <a:pt x="439" y="87"/>
                  </a:cubicBezTo>
                  <a:cubicBezTo>
                    <a:pt x="443" y="84"/>
                    <a:pt x="448" y="81"/>
                    <a:pt x="453" y="78"/>
                  </a:cubicBezTo>
                  <a:cubicBezTo>
                    <a:pt x="454" y="78"/>
                    <a:pt x="456" y="77"/>
                    <a:pt x="457" y="77"/>
                  </a:cubicBezTo>
                  <a:cubicBezTo>
                    <a:pt x="457" y="76"/>
                    <a:pt x="458" y="76"/>
                    <a:pt x="458" y="76"/>
                  </a:cubicBezTo>
                  <a:cubicBezTo>
                    <a:pt x="459" y="76"/>
                    <a:pt x="460" y="75"/>
                    <a:pt x="461" y="75"/>
                  </a:cubicBezTo>
                  <a:cubicBezTo>
                    <a:pt x="461" y="75"/>
                    <a:pt x="462" y="74"/>
                    <a:pt x="462" y="74"/>
                  </a:cubicBezTo>
                  <a:cubicBezTo>
                    <a:pt x="463" y="74"/>
                    <a:pt x="465" y="73"/>
                    <a:pt x="466" y="73"/>
                  </a:cubicBezTo>
                  <a:cubicBezTo>
                    <a:pt x="466" y="73"/>
                    <a:pt x="466" y="73"/>
                    <a:pt x="466" y="73"/>
                  </a:cubicBezTo>
                  <a:cubicBezTo>
                    <a:pt x="467" y="72"/>
                    <a:pt x="469" y="72"/>
                    <a:pt x="470" y="72"/>
                  </a:cubicBezTo>
                  <a:cubicBezTo>
                    <a:pt x="471" y="72"/>
                    <a:pt x="471" y="71"/>
                    <a:pt x="471" y="71"/>
                  </a:cubicBezTo>
                  <a:cubicBezTo>
                    <a:pt x="472" y="71"/>
                    <a:pt x="473" y="71"/>
                    <a:pt x="474" y="71"/>
                  </a:cubicBezTo>
                  <a:cubicBezTo>
                    <a:pt x="475" y="71"/>
                    <a:pt x="475" y="70"/>
                    <a:pt x="476" y="70"/>
                  </a:cubicBezTo>
                  <a:cubicBezTo>
                    <a:pt x="477" y="70"/>
                    <a:pt x="479" y="70"/>
                    <a:pt x="480" y="70"/>
                  </a:cubicBezTo>
                  <a:cubicBezTo>
                    <a:pt x="481" y="69"/>
                    <a:pt x="483" y="69"/>
                    <a:pt x="484" y="69"/>
                  </a:cubicBezTo>
                  <a:cubicBezTo>
                    <a:pt x="485" y="69"/>
                    <a:pt x="485" y="69"/>
                    <a:pt x="486" y="69"/>
                  </a:cubicBezTo>
                  <a:cubicBezTo>
                    <a:pt x="487" y="69"/>
                    <a:pt x="488" y="69"/>
                    <a:pt x="489" y="69"/>
                  </a:cubicBezTo>
                  <a:cubicBezTo>
                    <a:pt x="489" y="68"/>
                    <a:pt x="490" y="68"/>
                    <a:pt x="490" y="68"/>
                  </a:cubicBezTo>
                  <a:cubicBezTo>
                    <a:pt x="491" y="68"/>
                    <a:pt x="493" y="68"/>
                    <a:pt x="494" y="68"/>
                  </a:cubicBezTo>
                  <a:cubicBezTo>
                    <a:pt x="494" y="68"/>
                    <a:pt x="494" y="68"/>
                    <a:pt x="495" y="68"/>
                  </a:cubicBezTo>
                  <a:cubicBezTo>
                    <a:pt x="496" y="68"/>
                    <a:pt x="497" y="68"/>
                    <a:pt x="498" y="68"/>
                  </a:cubicBezTo>
                  <a:cubicBezTo>
                    <a:pt x="499" y="68"/>
                    <a:pt x="499" y="68"/>
                    <a:pt x="500" y="68"/>
                  </a:cubicBezTo>
                  <a:cubicBezTo>
                    <a:pt x="501" y="68"/>
                    <a:pt x="502" y="68"/>
                    <a:pt x="503" y="69"/>
                  </a:cubicBezTo>
                  <a:cubicBezTo>
                    <a:pt x="503" y="69"/>
                    <a:pt x="504" y="69"/>
                    <a:pt x="504" y="69"/>
                  </a:cubicBezTo>
                  <a:cubicBezTo>
                    <a:pt x="505" y="69"/>
                    <a:pt x="507" y="69"/>
                    <a:pt x="508" y="69"/>
                  </a:cubicBezTo>
                  <a:cubicBezTo>
                    <a:pt x="514" y="70"/>
                    <a:pt x="519" y="71"/>
                    <a:pt x="525" y="73"/>
                  </a:cubicBezTo>
                  <a:cubicBezTo>
                    <a:pt x="526" y="73"/>
                    <a:pt x="527" y="74"/>
                    <a:pt x="528" y="74"/>
                  </a:cubicBezTo>
                  <a:cubicBezTo>
                    <a:pt x="528" y="74"/>
                    <a:pt x="528" y="74"/>
                    <a:pt x="528" y="74"/>
                  </a:cubicBezTo>
                  <a:cubicBezTo>
                    <a:pt x="529" y="75"/>
                    <a:pt x="530" y="75"/>
                    <a:pt x="531" y="75"/>
                  </a:cubicBezTo>
                  <a:cubicBezTo>
                    <a:pt x="531" y="75"/>
                    <a:pt x="532" y="76"/>
                    <a:pt x="532" y="76"/>
                  </a:cubicBezTo>
                  <a:cubicBezTo>
                    <a:pt x="535" y="77"/>
                    <a:pt x="538" y="78"/>
                    <a:pt x="541" y="80"/>
                  </a:cubicBezTo>
                  <a:cubicBezTo>
                    <a:pt x="541" y="80"/>
                    <a:pt x="541" y="80"/>
                    <a:pt x="541" y="80"/>
                  </a:cubicBezTo>
                  <a:cubicBezTo>
                    <a:pt x="542" y="81"/>
                    <a:pt x="543" y="81"/>
                    <a:pt x="544" y="82"/>
                  </a:cubicBezTo>
                  <a:cubicBezTo>
                    <a:pt x="544" y="82"/>
                    <a:pt x="544" y="82"/>
                    <a:pt x="544" y="82"/>
                  </a:cubicBezTo>
                  <a:cubicBezTo>
                    <a:pt x="548" y="84"/>
                    <a:pt x="552" y="87"/>
                    <a:pt x="555" y="90"/>
                  </a:cubicBezTo>
                  <a:cubicBezTo>
                    <a:pt x="555" y="90"/>
                    <a:pt x="555" y="90"/>
                    <a:pt x="556" y="90"/>
                  </a:cubicBezTo>
                  <a:cubicBezTo>
                    <a:pt x="556" y="91"/>
                    <a:pt x="557" y="92"/>
                    <a:pt x="558" y="92"/>
                  </a:cubicBezTo>
                  <a:cubicBezTo>
                    <a:pt x="558" y="92"/>
                    <a:pt x="558" y="92"/>
                    <a:pt x="558" y="93"/>
                  </a:cubicBezTo>
                  <a:cubicBezTo>
                    <a:pt x="561" y="95"/>
                    <a:pt x="563" y="97"/>
                    <a:pt x="565" y="100"/>
                  </a:cubicBezTo>
                  <a:cubicBezTo>
                    <a:pt x="565" y="100"/>
                    <a:pt x="565" y="100"/>
                    <a:pt x="565" y="100"/>
                  </a:cubicBezTo>
                  <a:cubicBezTo>
                    <a:pt x="566" y="101"/>
                    <a:pt x="567" y="101"/>
                    <a:pt x="567" y="102"/>
                  </a:cubicBezTo>
                  <a:cubicBezTo>
                    <a:pt x="568" y="102"/>
                    <a:pt x="568" y="103"/>
                    <a:pt x="568" y="103"/>
                  </a:cubicBezTo>
                  <a:cubicBezTo>
                    <a:pt x="569" y="104"/>
                    <a:pt x="569" y="104"/>
                    <a:pt x="570" y="105"/>
                  </a:cubicBezTo>
                  <a:cubicBezTo>
                    <a:pt x="573" y="110"/>
                    <a:pt x="576" y="115"/>
                    <a:pt x="579" y="120"/>
                  </a:cubicBezTo>
                  <a:cubicBezTo>
                    <a:pt x="580" y="121"/>
                    <a:pt x="580" y="122"/>
                    <a:pt x="581" y="123"/>
                  </a:cubicBezTo>
                  <a:cubicBezTo>
                    <a:pt x="581" y="124"/>
                    <a:pt x="581" y="124"/>
                    <a:pt x="581" y="125"/>
                  </a:cubicBezTo>
                  <a:cubicBezTo>
                    <a:pt x="582" y="126"/>
                    <a:pt x="582" y="127"/>
                    <a:pt x="582" y="127"/>
                  </a:cubicBezTo>
                  <a:cubicBezTo>
                    <a:pt x="583" y="128"/>
                    <a:pt x="583" y="128"/>
                    <a:pt x="583" y="129"/>
                  </a:cubicBezTo>
                  <a:cubicBezTo>
                    <a:pt x="583" y="130"/>
                    <a:pt x="584" y="131"/>
                    <a:pt x="584" y="132"/>
                  </a:cubicBezTo>
                  <a:cubicBezTo>
                    <a:pt x="584" y="132"/>
                    <a:pt x="584" y="133"/>
                    <a:pt x="584" y="133"/>
                  </a:cubicBezTo>
                  <a:cubicBezTo>
                    <a:pt x="585" y="134"/>
                    <a:pt x="585" y="135"/>
                    <a:pt x="585" y="137"/>
                  </a:cubicBezTo>
                  <a:lnTo>
                    <a:pt x="586" y="138"/>
                  </a:lnTo>
                  <a:cubicBezTo>
                    <a:pt x="586" y="139"/>
                    <a:pt x="586" y="140"/>
                    <a:pt x="587" y="141"/>
                  </a:cubicBezTo>
                  <a:cubicBezTo>
                    <a:pt x="587" y="141"/>
                    <a:pt x="587" y="142"/>
                    <a:pt x="587" y="142"/>
                  </a:cubicBezTo>
                  <a:cubicBezTo>
                    <a:pt x="587" y="144"/>
                    <a:pt x="587" y="145"/>
                    <a:pt x="588" y="147"/>
                  </a:cubicBezTo>
                  <a:cubicBezTo>
                    <a:pt x="588" y="148"/>
                    <a:pt x="588" y="149"/>
                    <a:pt x="588" y="151"/>
                  </a:cubicBezTo>
                  <a:close/>
                  <a:moveTo>
                    <a:pt x="657" y="163"/>
                  </a:moveTo>
                  <a:lnTo>
                    <a:pt x="648" y="108"/>
                  </a:lnTo>
                  <a:lnTo>
                    <a:pt x="616" y="114"/>
                  </a:lnTo>
                  <a:cubicBezTo>
                    <a:pt x="611" y="99"/>
                    <a:pt x="602" y="86"/>
                    <a:pt x="592" y="74"/>
                  </a:cubicBezTo>
                  <a:lnTo>
                    <a:pt x="611" y="48"/>
                  </a:lnTo>
                  <a:lnTo>
                    <a:pt x="565" y="16"/>
                  </a:lnTo>
                  <a:lnTo>
                    <a:pt x="547" y="42"/>
                  </a:lnTo>
                  <a:cubicBezTo>
                    <a:pt x="533" y="36"/>
                    <a:pt x="518" y="32"/>
                    <a:pt x="502" y="32"/>
                  </a:cubicBezTo>
                  <a:lnTo>
                    <a:pt x="497" y="0"/>
                  </a:lnTo>
                  <a:lnTo>
                    <a:pt x="442" y="9"/>
                  </a:lnTo>
                  <a:lnTo>
                    <a:pt x="447" y="41"/>
                  </a:lnTo>
                  <a:cubicBezTo>
                    <a:pt x="432" y="47"/>
                    <a:pt x="419" y="55"/>
                    <a:pt x="408" y="65"/>
                  </a:cubicBezTo>
                  <a:lnTo>
                    <a:pt x="382" y="47"/>
                  </a:lnTo>
                  <a:lnTo>
                    <a:pt x="350" y="92"/>
                  </a:lnTo>
                  <a:lnTo>
                    <a:pt x="376" y="110"/>
                  </a:lnTo>
                  <a:cubicBezTo>
                    <a:pt x="370" y="124"/>
                    <a:pt x="366" y="140"/>
                    <a:pt x="365" y="155"/>
                  </a:cubicBezTo>
                  <a:lnTo>
                    <a:pt x="334" y="161"/>
                  </a:lnTo>
                  <a:lnTo>
                    <a:pt x="343" y="215"/>
                  </a:lnTo>
                  <a:lnTo>
                    <a:pt x="374" y="210"/>
                  </a:lnTo>
                  <a:cubicBezTo>
                    <a:pt x="380" y="225"/>
                    <a:pt x="388" y="238"/>
                    <a:pt x="399" y="249"/>
                  </a:cubicBezTo>
                  <a:lnTo>
                    <a:pt x="380" y="275"/>
                  </a:lnTo>
                  <a:lnTo>
                    <a:pt x="425" y="308"/>
                  </a:lnTo>
                  <a:lnTo>
                    <a:pt x="444" y="282"/>
                  </a:lnTo>
                  <a:cubicBezTo>
                    <a:pt x="458" y="288"/>
                    <a:pt x="473" y="291"/>
                    <a:pt x="489" y="292"/>
                  </a:cubicBezTo>
                  <a:lnTo>
                    <a:pt x="494" y="324"/>
                  </a:lnTo>
                  <a:lnTo>
                    <a:pt x="549" y="315"/>
                  </a:lnTo>
                  <a:lnTo>
                    <a:pt x="544" y="283"/>
                  </a:lnTo>
                  <a:cubicBezTo>
                    <a:pt x="558" y="277"/>
                    <a:pt x="571" y="269"/>
                    <a:pt x="583" y="258"/>
                  </a:cubicBezTo>
                  <a:lnTo>
                    <a:pt x="609" y="277"/>
                  </a:lnTo>
                  <a:lnTo>
                    <a:pt x="641" y="232"/>
                  </a:lnTo>
                  <a:lnTo>
                    <a:pt x="615" y="213"/>
                  </a:lnTo>
                  <a:cubicBezTo>
                    <a:pt x="621" y="199"/>
                    <a:pt x="625" y="184"/>
                    <a:pt x="625" y="168"/>
                  </a:cubicBezTo>
                  <a:lnTo>
                    <a:pt x="657" y="163"/>
                  </a:lnTo>
                  <a:close/>
                  <a:moveTo>
                    <a:pt x="453" y="544"/>
                  </a:moveTo>
                  <a:cubicBezTo>
                    <a:pt x="453" y="545"/>
                    <a:pt x="453" y="546"/>
                    <a:pt x="453" y="547"/>
                  </a:cubicBezTo>
                  <a:cubicBezTo>
                    <a:pt x="452" y="548"/>
                    <a:pt x="452" y="550"/>
                    <a:pt x="452" y="552"/>
                  </a:cubicBezTo>
                  <a:cubicBezTo>
                    <a:pt x="452" y="553"/>
                    <a:pt x="451" y="554"/>
                    <a:pt x="451" y="554"/>
                  </a:cubicBezTo>
                  <a:cubicBezTo>
                    <a:pt x="451" y="557"/>
                    <a:pt x="450" y="559"/>
                    <a:pt x="450" y="562"/>
                  </a:cubicBezTo>
                  <a:cubicBezTo>
                    <a:pt x="450" y="562"/>
                    <a:pt x="450" y="562"/>
                    <a:pt x="449" y="562"/>
                  </a:cubicBezTo>
                  <a:cubicBezTo>
                    <a:pt x="449" y="565"/>
                    <a:pt x="448" y="567"/>
                    <a:pt x="448" y="569"/>
                  </a:cubicBezTo>
                  <a:cubicBezTo>
                    <a:pt x="447" y="570"/>
                    <a:pt x="447" y="570"/>
                    <a:pt x="447" y="571"/>
                  </a:cubicBezTo>
                  <a:cubicBezTo>
                    <a:pt x="447" y="573"/>
                    <a:pt x="446" y="575"/>
                    <a:pt x="445" y="576"/>
                  </a:cubicBezTo>
                  <a:cubicBezTo>
                    <a:pt x="445" y="577"/>
                    <a:pt x="445" y="578"/>
                    <a:pt x="445" y="579"/>
                  </a:cubicBezTo>
                  <a:cubicBezTo>
                    <a:pt x="440" y="591"/>
                    <a:pt x="435" y="602"/>
                    <a:pt x="428" y="612"/>
                  </a:cubicBezTo>
                  <a:cubicBezTo>
                    <a:pt x="427" y="614"/>
                    <a:pt x="426" y="616"/>
                    <a:pt x="425" y="617"/>
                  </a:cubicBezTo>
                  <a:cubicBezTo>
                    <a:pt x="424" y="617"/>
                    <a:pt x="424" y="618"/>
                    <a:pt x="424" y="618"/>
                  </a:cubicBezTo>
                  <a:cubicBezTo>
                    <a:pt x="423" y="620"/>
                    <a:pt x="422" y="621"/>
                    <a:pt x="421" y="623"/>
                  </a:cubicBezTo>
                  <a:cubicBezTo>
                    <a:pt x="421" y="623"/>
                    <a:pt x="420" y="623"/>
                    <a:pt x="420" y="623"/>
                  </a:cubicBezTo>
                  <a:cubicBezTo>
                    <a:pt x="417" y="628"/>
                    <a:pt x="413" y="632"/>
                    <a:pt x="409" y="637"/>
                  </a:cubicBezTo>
                  <a:cubicBezTo>
                    <a:pt x="409" y="637"/>
                    <a:pt x="409" y="637"/>
                    <a:pt x="408" y="637"/>
                  </a:cubicBezTo>
                  <a:cubicBezTo>
                    <a:pt x="407" y="639"/>
                    <a:pt x="406" y="640"/>
                    <a:pt x="404" y="641"/>
                  </a:cubicBezTo>
                  <a:cubicBezTo>
                    <a:pt x="404" y="641"/>
                    <a:pt x="404" y="642"/>
                    <a:pt x="404" y="642"/>
                  </a:cubicBezTo>
                  <a:cubicBezTo>
                    <a:pt x="398" y="648"/>
                    <a:pt x="392" y="653"/>
                    <a:pt x="386" y="657"/>
                  </a:cubicBezTo>
                  <a:cubicBezTo>
                    <a:pt x="385" y="657"/>
                    <a:pt x="385" y="658"/>
                    <a:pt x="385" y="658"/>
                  </a:cubicBezTo>
                  <a:cubicBezTo>
                    <a:pt x="383" y="659"/>
                    <a:pt x="382" y="660"/>
                    <a:pt x="380" y="661"/>
                  </a:cubicBezTo>
                  <a:cubicBezTo>
                    <a:pt x="380" y="661"/>
                    <a:pt x="379" y="661"/>
                    <a:pt x="379" y="662"/>
                  </a:cubicBezTo>
                  <a:cubicBezTo>
                    <a:pt x="374" y="665"/>
                    <a:pt x="369" y="668"/>
                    <a:pt x="364" y="670"/>
                  </a:cubicBezTo>
                  <a:cubicBezTo>
                    <a:pt x="364" y="671"/>
                    <a:pt x="364" y="671"/>
                    <a:pt x="363" y="671"/>
                  </a:cubicBezTo>
                  <a:cubicBezTo>
                    <a:pt x="362" y="672"/>
                    <a:pt x="360" y="672"/>
                    <a:pt x="358" y="673"/>
                  </a:cubicBezTo>
                  <a:cubicBezTo>
                    <a:pt x="358" y="673"/>
                    <a:pt x="358" y="674"/>
                    <a:pt x="357" y="674"/>
                  </a:cubicBezTo>
                  <a:cubicBezTo>
                    <a:pt x="356" y="675"/>
                    <a:pt x="354" y="675"/>
                    <a:pt x="352" y="676"/>
                  </a:cubicBezTo>
                  <a:cubicBezTo>
                    <a:pt x="343" y="680"/>
                    <a:pt x="333" y="683"/>
                    <a:pt x="323" y="685"/>
                  </a:cubicBezTo>
                  <a:cubicBezTo>
                    <a:pt x="321" y="686"/>
                    <a:pt x="318" y="686"/>
                    <a:pt x="316" y="687"/>
                  </a:cubicBezTo>
                  <a:cubicBezTo>
                    <a:pt x="315" y="687"/>
                    <a:pt x="314" y="687"/>
                    <a:pt x="313" y="687"/>
                  </a:cubicBezTo>
                  <a:cubicBezTo>
                    <a:pt x="312" y="687"/>
                    <a:pt x="310" y="688"/>
                    <a:pt x="308" y="688"/>
                  </a:cubicBezTo>
                  <a:cubicBezTo>
                    <a:pt x="307" y="688"/>
                    <a:pt x="307" y="688"/>
                    <a:pt x="306" y="688"/>
                  </a:cubicBezTo>
                  <a:cubicBezTo>
                    <a:pt x="304" y="688"/>
                    <a:pt x="301" y="689"/>
                    <a:pt x="299" y="689"/>
                  </a:cubicBezTo>
                  <a:cubicBezTo>
                    <a:pt x="299" y="689"/>
                    <a:pt x="299" y="689"/>
                    <a:pt x="298" y="689"/>
                  </a:cubicBezTo>
                  <a:cubicBezTo>
                    <a:pt x="296" y="689"/>
                    <a:pt x="293" y="689"/>
                    <a:pt x="291" y="689"/>
                  </a:cubicBezTo>
                  <a:cubicBezTo>
                    <a:pt x="290" y="689"/>
                    <a:pt x="289" y="689"/>
                    <a:pt x="289" y="689"/>
                  </a:cubicBezTo>
                  <a:cubicBezTo>
                    <a:pt x="287" y="689"/>
                    <a:pt x="285" y="689"/>
                    <a:pt x="283" y="689"/>
                  </a:cubicBezTo>
                  <a:cubicBezTo>
                    <a:pt x="282" y="689"/>
                    <a:pt x="281" y="689"/>
                    <a:pt x="281" y="689"/>
                  </a:cubicBezTo>
                  <a:cubicBezTo>
                    <a:pt x="278" y="689"/>
                    <a:pt x="276" y="689"/>
                    <a:pt x="273" y="689"/>
                  </a:cubicBezTo>
                  <a:cubicBezTo>
                    <a:pt x="270" y="688"/>
                    <a:pt x="268" y="688"/>
                    <a:pt x="265" y="688"/>
                  </a:cubicBezTo>
                  <a:cubicBezTo>
                    <a:pt x="265" y="688"/>
                    <a:pt x="264" y="687"/>
                    <a:pt x="263" y="687"/>
                  </a:cubicBezTo>
                  <a:cubicBezTo>
                    <a:pt x="261" y="687"/>
                    <a:pt x="259" y="687"/>
                    <a:pt x="257" y="686"/>
                  </a:cubicBezTo>
                  <a:cubicBezTo>
                    <a:pt x="257" y="686"/>
                    <a:pt x="256" y="686"/>
                    <a:pt x="255" y="686"/>
                  </a:cubicBezTo>
                  <a:cubicBezTo>
                    <a:pt x="253" y="686"/>
                    <a:pt x="250" y="685"/>
                    <a:pt x="248" y="684"/>
                  </a:cubicBezTo>
                  <a:cubicBezTo>
                    <a:pt x="248" y="684"/>
                    <a:pt x="247" y="684"/>
                    <a:pt x="247" y="684"/>
                  </a:cubicBezTo>
                  <a:cubicBezTo>
                    <a:pt x="245" y="684"/>
                    <a:pt x="243" y="683"/>
                    <a:pt x="241" y="683"/>
                  </a:cubicBezTo>
                  <a:cubicBezTo>
                    <a:pt x="240" y="682"/>
                    <a:pt x="239" y="682"/>
                    <a:pt x="238" y="682"/>
                  </a:cubicBezTo>
                  <a:cubicBezTo>
                    <a:pt x="237" y="681"/>
                    <a:pt x="235" y="681"/>
                    <a:pt x="233" y="680"/>
                  </a:cubicBezTo>
                  <a:cubicBezTo>
                    <a:pt x="233" y="680"/>
                    <a:pt x="232" y="680"/>
                    <a:pt x="231" y="679"/>
                  </a:cubicBezTo>
                  <a:cubicBezTo>
                    <a:pt x="229" y="679"/>
                    <a:pt x="226" y="678"/>
                    <a:pt x="224" y="677"/>
                  </a:cubicBezTo>
                  <a:cubicBezTo>
                    <a:pt x="215" y="673"/>
                    <a:pt x="206" y="668"/>
                    <a:pt x="197" y="663"/>
                  </a:cubicBezTo>
                  <a:cubicBezTo>
                    <a:pt x="196" y="662"/>
                    <a:pt x="194" y="661"/>
                    <a:pt x="192" y="660"/>
                  </a:cubicBezTo>
                  <a:cubicBezTo>
                    <a:pt x="192" y="659"/>
                    <a:pt x="192" y="659"/>
                    <a:pt x="191" y="659"/>
                  </a:cubicBezTo>
                  <a:cubicBezTo>
                    <a:pt x="190" y="658"/>
                    <a:pt x="188" y="657"/>
                    <a:pt x="187" y="656"/>
                  </a:cubicBezTo>
                  <a:cubicBezTo>
                    <a:pt x="187" y="655"/>
                    <a:pt x="187" y="655"/>
                    <a:pt x="186" y="655"/>
                  </a:cubicBezTo>
                  <a:cubicBezTo>
                    <a:pt x="182" y="652"/>
                    <a:pt x="177" y="648"/>
                    <a:pt x="173" y="644"/>
                  </a:cubicBezTo>
                  <a:cubicBezTo>
                    <a:pt x="173" y="644"/>
                    <a:pt x="172" y="643"/>
                    <a:pt x="172" y="643"/>
                  </a:cubicBezTo>
                  <a:cubicBezTo>
                    <a:pt x="171" y="642"/>
                    <a:pt x="170" y="641"/>
                    <a:pt x="168" y="639"/>
                  </a:cubicBezTo>
                  <a:cubicBezTo>
                    <a:pt x="168" y="639"/>
                    <a:pt x="168" y="639"/>
                    <a:pt x="167" y="638"/>
                  </a:cubicBezTo>
                  <a:cubicBezTo>
                    <a:pt x="162" y="633"/>
                    <a:pt x="157" y="627"/>
                    <a:pt x="152" y="620"/>
                  </a:cubicBezTo>
                  <a:cubicBezTo>
                    <a:pt x="152" y="620"/>
                    <a:pt x="152" y="620"/>
                    <a:pt x="151" y="619"/>
                  </a:cubicBezTo>
                  <a:cubicBezTo>
                    <a:pt x="150" y="618"/>
                    <a:pt x="149" y="616"/>
                    <a:pt x="148" y="615"/>
                  </a:cubicBezTo>
                  <a:cubicBezTo>
                    <a:pt x="148" y="615"/>
                    <a:pt x="148" y="614"/>
                    <a:pt x="148" y="614"/>
                  </a:cubicBezTo>
                  <a:cubicBezTo>
                    <a:pt x="145" y="609"/>
                    <a:pt x="142" y="604"/>
                    <a:pt x="139" y="599"/>
                  </a:cubicBezTo>
                  <a:cubicBezTo>
                    <a:pt x="139" y="599"/>
                    <a:pt x="139" y="598"/>
                    <a:pt x="139" y="598"/>
                  </a:cubicBezTo>
                  <a:cubicBezTo>
                    <a:pt x="138" y="597"/>
                    <a:pt x="137" y="595"/>
                    <a:pt x="136" y="593"/>
                  </a:cubicBezTo>
                  <a:cubicBezTo>
                    <a:pt x="136" y="593"/>
                    <a:pt x="136" y="592"/>
                    <a:pt x="136" y="592"/>
                  </a:cubicBezTo>
                  <a:cubicBezTo>
                    <a:pt x="135" y="590"/>
                    <a:pt x="134" y="589"/>
                    <a:pt x="133" y="587"/>
                  </a:cubicBezTo>
                  <a:cubicBezTo>
                    <a:pt x="129" y="575"/>
                    <a:pt x="125" y="563"/>
                    <a:pt x="123" y="551"/>
                  </a:cubicBezTo>
                  <a:cubicBezTo>
                    <a:pt x="123" y="550"/>
                    <a:pt x="122" y="549"/>
                    <a:pt x="122" y="548"/>
                  </a:cubicBezTo>
                  <a:cubicBezTo>
                    <a:pt x="122" y="547"/>
                    <a:pt x="122" y="545"/>
                    <a:pt x="122" y="543"/>
                  </a:cubicBezTo>
                  <a:cubicBezTo>
                    <a:pt x="122" y="542"/>
                    <a:pt x="121" y="541"/>
                    <a:pt x="121" y="541"/>
                  </a:cubicBezTo>
                  <a:cubicBezTo>
                    <a:pt x="121" y="538"/>
                    <a:pt x="121" y="536"/>
                    <a:pt x="121" y="534"/>
                  </a:cubicBezTo>
                  <a:cubicBezTo>
                    <a:pt x="121" y="534"/>
                    <a:pt x="121" y="533"/>
                    <a:pt x="121" y="533"/>
                  </a:cubicBezTo>
                  <a:cubicBezTo>
                    <a:pt x="120" y="531"/>
                    <a:pt x="120" y="528"/>
                    <a:pt x="120" y="526"/>
                  </a:cubicBezTo>
                  <a:cubicBezTo>
                    <a:pt x="120" y="525"/>
                    <a:pt x="120" y="524"/>
                    <a:pt x="120" y="523"/>
                  </a:cubicBezTo>
                  <a:cubicBezTo>
                    <a:pt x="120" y="522"/>
                    <a:pt x="120" y="520"/>
                    <a:pt x="120" y="518"/>
                  </a:cubicBezTo>
                  <a:cubicBezTo>
                    <a:pt x="120" y="517"/>
                    <a:pt x="120" y="516"/>
                    <a:pt x="120" y="515"/>
                  </a:cubicBezTo>
                  <a:cubicBezTo>
                    <a:pt x="121" y="513"/>
                    <a:pt x="121" y="510"/>
                    <a:pt x="121" y="508"/>
                  </a:cubicBezTo>
                  <a:cubicBezTo>
                    <a:pt x="121" y="505"/>
                    <a:pt x="121" y="503"/>
                    <a:pt x="122" y="500"/>
                  </a:cubicBezTo>
                  <a:cubicBezTo>
                    <a:pt x="122" y="499"/>
                    <a:pt x="122" y="499"/>
                    <a:pt x="122" y="498"/>
                  </a:cubicBezTo>
                  <a:cubicBezTo>
                    <a:pt x="122" y="496"/>
                    <a:pt x="123" y="494"/>
                    <a:pt x="123" y="492"/>
                  </a:cubicBezTo>
                  <a:cubicBezTo>
                    <a:pt x="123" y="492"/>
                    <a:pt x="123" y="491"/>
                    <a:pt x="123" y="490"/>
                  </a:cubicBezTo>
                  <a:cubicBezTo>
                    <a:pt x="124" y="488"/>
                    <a:pt x="124" y="485"/>
                    <a:pt x="125" y="483"/>
                  </a:cubicBezTo>
                  <a:cubicBezTo>
                    <a:pt x="125" y="482"/>
                    <a:pt x="125" y="482"/>
                    <a:pt x="125" y="482"/>
                  </a:cubicBezTo>
                  <a:cubicBezTo>
                    <a:pt x="126" y="480"/>
                    <a:pt x="126" y="478"/>
                    <a:pt x="127" y="475"/>
                  </a:cubicBezTo>
                  <a:cubicBezTo>
                    <a:pt x="127" y="475"/>
                    <a:pt x="127" y="474"/>
                    <a:pt x="128" y="473"/>
                  </a:cubicBezTo>
                  <a:cubicBezTo>
                    <a:pt x="128" y="471"/>
                    <a:pt x="129" y="470"/>
                    <a:pt x="129" y="468"/>
                  </a:cubicBezTo>
                  <a:cubicBezTo>
                    <a:pt x="130" y="467"/>
                    <a:pt x="130" y="467"/>
                    <a:pt x="130" y="466"/>
                  </a:cubicBezTo>
                  <a:cubicBezTo>
                    <a:pt x="131" y="464"/>
                    <a:pt x="132" y="461"/>
                    <a:pt x="133" y="459"/>
                  </a:cubicBezTo>
                  <a:cubicBezTo>
                    <a:pt x="133" y="459"/>
                    <a:pt x="133" y="459"/>
                    <a:pt x="133" y="459"/>
                  </a:cubicBezTo>
                  <a:cubicBezTo>
                    <a:pt x="136" y="450"/>
                    <a:pt x="141" y="440"/>
                    <a:pt x="147" y="432"/>
                  </a:cubicBezTo>
                  <a:cubicBezTo>
                    <a:pt x="148" y="430"/>
                    <a:pt x="149" y="429"/>
                    <a:pt x="150" y="427"/>
                  </a:cubicBezTo>
                  <a:cubicBezTo>
                    <a:pt x="150" y="427"/>
                    <a:pt x="150" y="426"/>
                    <a:pt x="151" y="426"/>
                  </a:cubicBezTo>
                  <a:cubicBezTo>
                    <a:pt x="152" y="425"/>
                    <a:pt x="153" y="423"/>
                    <a:pt x="154" y="422"/>
                  </a:cubicBezTo>
                  <a:cubicBezTo>
                    <a:pt x="154" y="422"/>
                    <a:pt x="154" y="421"/>
                    <a:pt x="154" y="421"/>
                  </a:cubicBezTo>
                  <a:cubicBezTo>
                    <a:pt x="158" y="416"/>
                    <a:pt x="162" y="412"/>
                    <a:pt x="166" y="408"/>
                  </a:cubicBezTo>
                  <a:cubicBezTo>
                    <a:pt x="166" y="407"/>
                    <a:pt x="166" y="407"/>
                    <a:pt x="166" y="407"/>
                  </a:cubicBezTo>
                  <a:cubicBezTo>
                    <a:pt x="168" y="406"/>
                    <a:pt x="169" y="404"/>
                    <a:pt x="170" y="403"/>
                  </a:cubicBezTo>
                  <a:cubicBezTo>
                    <a:pt x="170" y="403"/>
                    <a:pt x="171" y="403"/>
                    <a:pt x="171" y="402"/>
                  </a:cubicBezTo>
                  <a:cubicBezTo>
                    <a:pt x="177" y="397"/>
                    <a:pt x="183" y="392"/>
                    <a:pt x="189" y="387"/>
                  </a:cubicBezTo>
                  <a:cubicBezTo>
                    <a:pt x="189" y="387"/>
                    <a:pt x="190" y="387"/>
                    <a:pt x="190" y="386"/>
                  </a:cubicBezTo>
                  <a:cubicBezTo>
                    <a:pt x="192" y="385"/>
                    <a:pt x="193" y="384"/>
                    <a:pt x="195" y="383"/>
                  </a:cubicBezTo>
                  <a:cubicBezTo>
                    <a:pt x="195" y="383"/>
                    <a:pt x="195" y="383"/>
                    <a:pt x="195" y="383"/>
                  </a:cubicBezTo>
                  <a:cubicBezTo>
                    <a:pt x="200" y="379"/>
                    <a:pt x="205" y="377"/>
                    <a:pt x="211" y="374"/>
                  </a:cubicBezTo>
                  <a:cubicBezTo>
                    <a:pt x="211" y="374"/>
                    <a:pt x="211" y="374"/>
                    <a:pt x="211" y="373"/>
                  </a:cubicBezTo>
                  <a:cubicBezTo>
                    <a:pt x="213" y="373"/>
                    <a:pt x="215" y="372"/>
                    <a:pt x="216" y="371"/>
                  </a:cubicBezTo>
                  <a:cubicBezTo>
                    <a:pt x="217" y="371"/>
                    <a:pt x="217" y="371"/>
                    <a:pt x="217" y="371"/>
                  </a:cubicBezTo>
                  <a:cubicBezTo>
                    <a:pt x="219" y="370"/>
                    <a:pt x="221" y="369"/>
                    <a:pt x="223" y="368"/>
                  </a:cubicBezTo>
                  <a:cubicBezTo>
                    <a:pt x="232" y="364"/>
                    <a:pt x="242" y="361"/>
                    <a:pt x="252" y="359"/>
                  </a:cubicBezTo>
                  <a:cubicBezTo>
                    <a:pt x="254" y="358"/>
                    <a:pt x="256" y="358"/>
                    <a:pt x="259" y="358"/>
                  </a:cubicBezTo>
                  <a:cubicBezTo>
                    <a:pt x="260" y="357"/>
                    <a:pt x="260" y="357"/>
                    <a:pt x="261" y="357"/>
                  </a:cubicBezTo>
                  <a:cubicBezTo>
                    <a:pt x="263" y="357"/>
                    <a:pt x="265" y="357"/>
                    <a:pt x="266" y="356"/>
                  </a:cubicBezTo>
                  <a:cubicBezTo>
                    <a:pt x="267" y="356"/>
                    <a:pt x="268" y="356"/>
                    <a:pt x="269" y="356"/>
                  </a:cubicBezTo>
                  <a:cubicBezTo>
                    <a:pt x="271" y="356"/>
                    <a:pt x="273" y="356"/>
                    <a:pt x="276" y="356"/>
                  </a:cubicBezTo>
                  <a:cubicBezTo>
                    <a:pt x="276" y="355"/>
                    <a:pt x="276" y="355"/>
                    <a:pt x="276" y="355"/>
                  </a:cubicBezTo>
                  <a:cubicBezTo>
                    <a:pt x="279" y="355"/>
                    <a:pt x="281" y="355"/>
                    <a:pt x="284" y="355"/>
                  </a:cubicBezTo>
                  <a:cubicBezTo>
                    <a:pt x="285" y="355"/>
                    <a:pt x="285" y="355"/>
                    <a:pt x="286" y="355"/>
                  </a:cubicBezTo>
                  <a:cubicBezTo>
                    <a:pt x="288" y="355"/>
                    <a:pt x="290" y="355"/>
                    <a:pt x="292" y="355"/>
                  </a:cubicBezTo>
                  <a:cubicBezTo>
                    <a:pt x="292" y="355"/>
                    <a:pt x="293" y="355"/>
                    <a:pt x="294" y="355"/>
                  </a:cubicBezTo>
                  <a:cubicBezTo>
                    <a:pt x="297" y="355"/>
                    <a:pt x="299" y="356"/>
                    <a:pt x="302" y="356"/>
                  </a:cubicBezTo>
                  <a:cubicBezTo>
                    <a:pt x="304" y="356"/>
                    <a:pt x="307" y="356"/>
                    <a:pt x="309" y="357"/>
                  </a:cubicBezTo>
                  <a:cubicBezTo>
                    <a:pt x="310" y="357"/>
                    <a:pt x="311" y="357"/>
                    <a:pt x="312" y="357"/>
                  </a:cubicBezTo>
                  <a:cubicBezTo>
                    <a:pt x="314" y="357"/>
                    <a:pt x="315" y="357"/>
                    <a:pt x="317" y="358"/>
                  </a:cubicBezTo>
                  <a:cubicBezTo>
                    <a:pt x="318" y="358"/>
                    <a:pt x="319" y="358"/>
                    <a:pt x="319" y="358"/>
                  </a:cubicBezTo>
                  <a:cubicBezTo>
                    <a:pt x="322" y="359"/>
                    <a:pt x="324" y="359"/>
                    <a:pt x="327" y="360"/>
                  </a:cubicBezTo>
                  <a:cubicBezTo>
                    <a:pt x="327" y="360"/>
                    <a:pt x="327" y="360"/>
                    <a:pt x="328" y="360"/>
                  </a:cubicBezTo>
                  <a:cubicBezTo>
                    <a:pt x="330" y="361"/>
                    <a:pt x="332" y="361"/>
                    <a:pt x="334" y="362"/>
                  </a:cubicBezTo>
                  <a:cubicBezTo>
                    <a:pt x="335" y="362"/>
                    <a:pt x="336" y="362"/>
                    <a:pt x="336" y="363"/>
                  </a:cubicBezTo>
                  <a:cubicBezTo>
                    <a:pt x="338" y="363"/>
                    <a:pt x="340" y="363"/>
                    <a:pt x="341" y="364"/>
                  </a:cubicBezTo>
                  <a:cubicBezTo>
                    <a:pt x="342" y="364"/>
                    <a:pt x="343" y="365"/>
                    <a:pt x="344" y="365"/>
                  </a:cubicBezTo>
                  <a:cubicBezTo>
                    <a:pt x="346" y="366"/>
                    <a:pt x="348" y="367"/>
                    <a:pt x="350" y="367"/>
                  </a:cubicBezTo>
                  <a:cubicBezTo>
                    <a:pt x="360" y="371"/>
                    <a:pt x="369" y="376"/>
                    <a:pt x="378" y="382"/>
                  </a:cubicBezTo>
                  <a:cubicBezTo>
                    <a:pt x="379" y="383"/>
                    <a:pt x="381" y="384"/>
                    <a:pt x="382" y="385"/>
                  </a:cubicBezTo>
                  <a:cubicBezTo>
                    <a:pt x="383" y="385"/>
                    <a:pt x="383" y="385"/>
                    <a:pt x="383" y="385"/>
                  </a:cubicBezTo>
                  <a:cubicBezTo>
                    <a:pt x="385" y="387"/>
                    <a:pt x="386" y="388"/>
                    <a:pt x="388" y="389"/>
                  </a:cubicBezTo>
                  <a:cubicBezTo>
                    <a:pt x="388" y="389"/>
                    <a:pt x="388" y="389"/>
                    <a:pt x="388" y="389"/>
                  </a:cubicBezTo>
                  <a:cubicBezTo>
                    <a:pt x="393" y="393"/>
                    <a:pt x="398" y="397"/>
                    <a:pt x="402" y="401"/>
                  </a:cubicBezTo>
                  <a:cubicBezTo>
                    <a:pt x="402" y="401"/>
                    <a:pt x="402" y="401"/>
                    <a:pt x="402" y="401"/>
                  </a:cubicBezTo>
                  <a:cubicBezTo>
                    <a:pt x="404" y="402"/>
                    <a:pt x="405" y="404"/>
                    <a:pt x="406" y="405"/>
                  </a:cubicBezTo>
                  <a:cubicBezTo>
                    <a:pt x="407" y="405"/>
                    <a:pt x="407" y="406"/>
                    <a:pt x="407" y="406"/>
                  </a:cubicBezTo>
                  <a:cubicBezTo>
                    <a:pt x="413" y="412"/>
                    <a:pt x="418" y="418"/>
                    <a:pt x="422" y="424"/>
                  </a:cubicBezTo>
                  <a:cubicBezTo>
                    <a:pt x="423" y="424"/>
                    <a:pt x="423" y="425"/>
                    <a:pt x="423" y="425"/>
                  </a:cubicBezTo>
                  <a:cubicBezTo>
                    <a:pt x="424" y="426"/>
                    <a:pt x="425" y="428"/>
                    <a:pt x="426" y="429"/>
                  </a:cubicBezTo>
                  <a:cubicBezTo>
                    <a:pt x="426" y="430"/>
                    <a:pt x="427" y="430"/>
                    <a:pt x="427" y="430"/>
                  </a:cubicBezTo>
                  <a:cubicBezTo>
                    <a:pt x="430" y="435"/>
                    <a:pt x="433" y="440"/>
                    <a:pt x="436" y="445"/>
                  </a:cubicBezTo>
                  <a:cubicBezTo>
                    <a:pt x="436" y="446"/>
                    <a:pt x="436" y="446"/>
                    <a:pt x="436" y="446"/>
                  </a:cubicBezTo>
                  <a:cubicBezTo>
                    <a:pt x="437" y="448"/>
                    <a:pt x="438" y="449"/>
                    <a:pt x="438" y="451"/>
                  </a:cubicBezTo>
                  <a:cubicBezTo>
                    <a:pt x="439" y="451"/>
                    <a:pt x="439" y="452"/>
                    <a:pt x="439" y="452"/>
                  </a:cubicBezTo>
                  <a:cubicBezTo>
                    <a:pt x="440" y="454"/>
                    <a:pt x="441" y="456"/>
                    <a:pt x="441" y="457"/>
                  </a:cubicBezTo>
                  <a:cubicBezTo>
                    <a:pt x="445" y="467"/>
                    <a:pt x="448" y="476"/>
                    <a:pt x="451" y="487"/>
                  </a:cubicBezTo>
                  <a:cubicBezTo>
                    <a:pt x="451" y="489"/>
                    <a:pt x="452" y="491"/>
                    <a:pt x="452" y="494"/>
                  </a:cubicBezTo>
                  <a:cubicBezTo>
                    <a:pt x="452" y="494"/>
                    <a:pt x="452" y="495"/>
                    <a:pt x="452" y="496"/>
                  </a:cubicBezTo>
                  <a:cubicBezTo>
                    <a:pt x="453" y="498"/>
                    <a:pt x="453" y="499"/>
                    <a:pt x="453" y="501"/>
                  </a:cubicBezTo>
                  <a:cubicBezTo>
                    <a:pt x="453" y="502"/>
                    <a:pt x="453" y="503"/>
                    <a:pt x="453" y="504"/>
                  </a:cubicBezTo>
                  <a:cubicBezTo>
                    <a:pt x="454" y="506"/>
                    <a:pt x="454" y="508"/>
                    <a:pt x="454" y="510"/>
                  </a:cubicBezTo>
                  <a:cubicBezTo>
                    <a:pt x="454" y="511"/>
                    <a:pt x="454" y="511"/>
                    <a:pt x="454" y="511"/>
                  </a:cubicBezTo>
                  <a:cubicBezTo>
                    <a:pt x="454" y="514"/>
                    <a:pt x="454" y="516"/>
                    <a:pt x="454" y="519"/>
                  </a:cubicBezTo>
                  <a:lnTo>
                    <a:pt x="454" y="521"/>
                  </a:lnTo>
                  <a:cubicBezTo>
                    <a:pt x="454" y="523"/>
                    <a:pt x="454" y="525"/>
                    <a:pt x="454" y="527"/>
                  </a:cubicBezTo>
                  <a:cubicBezTo>
                    <a:pt x="454" y="527"/>
                    <a:pt x="454" y="528"/>
                    <a:pt x="454" y="529"/>
                  </a:cubicBezTo>
                  <a:cubicBezTo>
                    <a:pt x="454" y="531"/>
                    <a:pt x="454" y="534"/>
                    <a:pt x="454" y="537"/>
                  </a:cubicBezTo>
                  <a:cubicBezTo>
                    <a:pt x="454" y="539"/>
                    <a:pt x="453" y="542"/>
                    <a:pt x="453" y="544"/>
                  </a:cubicBezTo>
                  <a:close/>
                  <a:moveTo>
                    <a:pt x="566" y="596"/>
                  </a:moveTo>
                  <a:lnTo>
                    <a:pt x="575" y="497"/>
                  </a:lnTo>
                  <a:lnTo>
                    <a:pt x="518" y="492"/>
                  </a:lnTo>
                  <a:cubicBezTo>
                    <a:pt x="514" y="464"/>
                    <a:pt x="506" y="438"/>
                    <a:pt x="493" y="414"/>
                  </a:cubicBezTo>
                  <a:lnTo>
                    <a:pt x="537" y="377"/>
                  </a:lnTo>
                  <a:lnTo>
                    <a:pt x="473" y="301"/>
                  </a:lnTo>
                  <a:lnTo>
                    <a:pt x="429" y="338"/>
                  </a:lnTo>
                  <a:cubicBezTo>
                    <a:pt x="408" y="321"/>
                    <a:pt x="383" y="308"/>
                    <a:pt x="356" y="300"/>
                  </a:cubicBezTo>
                  <a:lnTo>
                    <a:pt x="361" y="243"/>
                  </a:lnTo>
                  <a:lnTo>
                    <a:pt x="262" y="235"/>
                  </a:lnTo>
                  <a:lnTo>
                    <a:pt x="258" y="291"/>
                  </a:lnTo>
                  <a:cubicBezTo>
                    <a:pt x="230" y="295"/>
                    <a:pt x="203" y="304"/>
                    <a:pt x="179" y="316"/>
                  </a:cubicBezTo>
                  <a:lnTo>
                    <a:pt x="142" y="273"/>
                  </a:lnTo>
                  <a:lnTo>
                    <a:pt x="66" y="336"/>
                  </a:lnTo>
                  <a:lnTo>
                    <a:pt x="103" y="380"/>
                  </a:lnTo>
                  <a:cubicBezTo>
                    <a:pt x="87" y="402"/>
                    <a:pt x="73" y="426"/>
                    <a:pt x="65" y="453"/>
                  </a:cubicBezTo>
                  <a:lnTo>
                    <a:pt x="8" y="448"/>
                  </a:lnTo>
                  <a:lnTo>
                    <a:pt x="0" y="547"/>
                  </a:lnTo>
                  <a:lnTo>
                    <a:pt x="57" y="552"/>
                  </a:lnTo>
                  <a:cubicBezTo>
                    <a:pt x="60" y="580"/>
                    <a:pt x="69" y="606"/>
                    <a:pt x="82" y="631"/>
                  </a:cubicBezTo>
                  <a:lnTo>
                    <a:pt x="38" y="667"/>
                  </a:lnTo>
                  <a:lnTo>
                    <a:pt x="102" y="743"/>
                  </a:lnTo>
                  <a:lnTo>
                    <a:pt x="145" y="706"/>
                  </a:lnTo>
                  <a:cubicBezTo>
                    <a:pt x="167" y="723"/>
                    <a:pt x="192" y="736"/>
                    <a:pt x="219" y="744"/>
                  </a:cubicBezTo>
                  <a:lnTo>
                    <a:pt x="214" y="801"/>
                  </a:lnTo>
                  <a:lnTo>
                    <a:pt x="312" y="810"/>
                  </a:lnTo>
                  <a:lnTo>
                    <a:pt x="317" y="753"/>
                  </a:lnTo>
                  <a:cubicBezTo>
                    <a:pt x="345" y="749"/>
                    <a:pt x="372" y="741"/>
                    <a:pt x="396" y="728"/>
                  </a:cubicBezTo>
                  <a:lnTo>
                    <a:pt x="432" y="772"/>
                  </a:lnTo>
                  <a:lnTo>
                    <a:pt x="508" y="708"/>
                  </a:lnTo>
                  <a:lnTo>
                    <a:pt x="471" y="664"/>
                  </a:lnTo>
                  <a:cubicBezTo>
                    <a:pt x="488" y="643"/>
                    <a:pt x="501" y="618"/>
                    <a:pt x="509" y="591"/>
                  </a:cubicBezTo>
                  <a:lnTo>
                    <a:pt x="566" y="596"/>
                  </a:lnTo>
                  <a:close/>
                  <a:moveTo>
                    <a:pt x="863" y="462"/>
                  </a:moveTo>
                  <a:cubicBezTo>
                    <a:pt x="863" y="462"/>
                    <a:pt x="862" y="463"/>
                    <a:pt x="862" y="463"/>
                  </a:cubicBezTo>
                  <a:cubicBezTo>
                    <a:pt x="862" y="465"/>
                    <a:pt x="862" y="466"/>
                    <a:pt x="862" y="467"/>
                  </a:cubicBezTo>
                  <a:cubicBezTo>
                    <a:pt x="862" y="468"/>
                    <a:pt x="862" y="468"/>
                    <a:pt x="861" y="469"/>
                  </a:cubicBezTo>
                  <a:cubicBezTo>
                    <a:pt x="861" y="470"/>
                    <a:pt x="861" y="472"/>
                    <a:pt x="860" y="474"/>
                  </a:cubicBezTo>
                  <a:cubicBezTo>
                    <a:pt x="860" y="474"/>
                    <a:pt x="860" y="474"/>
                    <a:pt x="860" y="474"/>
                  </a:cubicBezTo>
                  <a:cubicBezTo>
                    <a:pt x="860" y="476"/>
                    <a:pt x="859" y="477"/>
                    <a:pt x="859" y="479"/>
                  </a:cubicBezTo>
                  <a:cubicBezTo>
                    <a:pt x="859" y="479"/>
                    <a:pt x="859" y="480"/>
                    <a:pt x="858" y="481"/>
                  </a:cubicBezTo>
                  <a:cubicBezTo>
                    <a:pt x="858" y="482"/>
                    <a:pt x="858" y="483"/>
                    <a:pt x="857" y="484"/>
                  </a:cubicBezTo>
                  <a:cubicBezTo>
                    <a:pt x="857" y="485"/>
                    <a:pt x="857" y="485"/>
                    <a:pt x="857" y="486"/>
                  </a:cubicBezTo>
                  <a:cubicBezTo>
                    <a:pt x="854" y="494"/>
                    <a:pt x="850" y="502"/>
                    <a:pt x="845" y="510"/>
                  </a:cubicBezTo>
                  <a:cubicBezTo>
                    <a:pt x="844" y="511"/>
                    <a:pt x="844" y="512"/>
                    <a:pt x="843" y="513"/>
                  </a:cubicBezTo>
                  <a:cubicBezTo>
                    <a:pt x="843" y="513"/>
                    <a:pt x="842" y="513"/>
                    <a:pt x="842" y="513"/>
                  </a:cubicBezTo>
                  <a:cubicBezTo>
                    <a:pt x="842" y="515"/>
                    <a:pt x="841" y="516"/>
                    <a:pt x="840" y="517"/>
                  </a:cubicBezTo>
                  <a:cubicBezTo>
                    <a:pt x="840" y="517"/>
                    <a:pt x="840" y="517"/>
                    <a:pt x="840" y="517"/>
                  </a:cubicBezTo>
                  <a:cubicBezTo>
                    <a:pt x="837" y="520"/>
                    <a:pt x="835" y="524"/>
                    <a:pt x="832" y="527"/>
                  </a:cubicBezTo>
                  <a:cubicBezTo>
                    <a:pt x="832" y="527"/>
                    <a:pt x="831" y="527"/>
                    <a:pt x="831" y="527"/>
                  </a:cubicBezTo>
                  <a:cubicBezTo>
                    <a:pt x="830" y="528"/>
                    <a:pt x="829" y="529"/>
                    <a:pt x="829" y="530"/>
                  </a:cubicBezTo>
                  <a:cubicBezTo>
                    <a:pt x="828" y="530"/>
                    <a:pt x="828" y="530"/>
                    <a:pt x="828" y="530"/>
                  </a:cubicBezTo>
                  <a:cubicBezTo>
                    <a:pt x="824" y="534"/>
                    <a:pt x="820" y="538"/>
                    <a:pt x="815" y="541"/>
                  </a:cubicBezTo>
                  <a:cubicBezTo>
                    <a:pt x="815" y="541"/>
                    <a:pt x="815" y="541"/>
                    <a:pt x="815" y="541"/>
                  </a:cubicBezTo>
                  <a:cubicBezTo>
                    <a:pt x="814" y="542"/>
                    <a:pt x="812" y="543"/>
                    <a:pt x="811" y="544"/>
                  </a:cubicBezTo>
                  <a:cubicBezTo>
                    <a:pt x="811" y="544"/>
                    <a:pt x="811" y="544"/>
                    <a:pt x="811" y="544"/>
                  </a:cubicBezTo>
                  <a:cubicBezTo>
                    <a:pt x="807" y="546"/>
                    <a:pt x="804" y="548"/>
                    <a:pt x="800" y="550"/>
                  </a:cubicBezTo>
                  <a:cubicBezTo>
                    <a:pt x="800" y="550"/>
                    <a:pt x="800" y="550"/>
                    <a:pt x="800" y="551"/>
                  </a:cubicBezTo>
                  <a:cubicBezTo>
                    <a:pt x="799" y="551"/>
                    <a:pt x="797" y="552"/>
                    <a:pt x="796" y="552"/>
                  </a:cubicBezTo>
                  <a:cubicBezTo>
                    <a:pt x="796" y="552"/>
                    <a:pt x="796" y="552"/>
                    <a:pt x="795" y="553"/>
                  </a:cubicBezTo>
                  <a:cubicBezTo>
                    <a:pt x="794" y="553"/>
                    <a:pt x="793" y="554"/>
                    <a:pt x="792" y="554"/>
                  </a:cubicBezTo>
                  <a:cubicBezTo>
                    <a:pt x="785" y="557"/>
                    <a:pt x="778" y="559"/>
                    <a:pt x="771" y="561"/>
                  </a:cubicBezTo>
                  <a:cubicBezTo>
                    <a:pt x="770" y="561"/>
                    <a:pt x="768" y="561"/>
                    <a:pt x="766" y="562"/>
                  </a:cubicBezTo>
                  <a:cubicBezTo>
                    <a:pt x="766" y="562"/>
                    <a:pt x="765" y="562"/>
                    <a:pt x="765" y="562"/>
                  </a:cubicBezTo>
                  <a:cubicBezTo>
                    <a:pt x="763" y="562"/>
                    <a:pt x="762" y="562"/>
                    <a:pt x="761" y="562"/>
                  </a:cubicBezTo>
                  <a:cubicBezTo>
                    <a:pt x="760" y="563"/>
                    <a:pt x="760" y="563"/>
                    <a:pt x="759" y="563"/>
                  </a:cubicBezTo>
                  <a:cubicBezTo>
                    <a:pt x="758" y="563"/>
                    <a:pt x="756" y="563"/>
                    <a:pt x="755" y="563"/>
                  </a:cubicBezTo>
                  <a:cubicBezTo>
                    <a:pt x="754" y="563"/>
                    <a:pt x="754" y="563"/>
                    <a:pt x="754" y="563"/>
                  </a:cubicBezTo>
                  <a:cubicBezTo>
                    <a:pt x="752" y="563"/>
                    <a:pt x="751" y="563"/>
                    <a:pt x="749" y="563"/>
                  </a:cubicBezTo>
                  <a:cubicBezTo>
                    <a:pt x="748" y="563"/>
                    <a:pt x="748" y="563"/>
                    <a:pt x="747" y="563"/>
                  </a:cubicBezTo>
                  <a:cubicBezTo>
                    <a:pt x="746" y="563"/>
                    <a:pt x="745" y="563"/>
                    <a:pt x="743" y="563"/>
                  </a:cubicBezTo>
                  <a:cubicBezTo>
                    <a:pt x="743" y="563"/>
                    <a:pt x="742" y="563"/>
                    <a:pt x="742" y="563"/>
                  </a:cubicBezTo>
                  <a:cubicBezTo>
                    <a:pt x="740" y="563"/>
                    <a:pt x="738" y="563"/>
                    <a:pt x="736" y="563"/>
                  </a:cubicBezTo>
                  <a:cubicBezTo>
                    <a:pt x="734" y="563"/>
                    <a:pt x="733" y="563"/>
                    <a:pt x="731" y="562"/>
                  </a:cubicBezTo>
                  <a:cubicBezTo>
                    <a:pt x="730" y="562"/>
                    <a:pt x="730" y="562"/>
                    <a:pt x="729" y="562"/>
                  </a:cubicBezTo>
                  <a:cubicBezTo>
                    <a:pt x="728" y="562"/>
                    <a:pt x="727" y="562"/>
                    <a:pt x="725" y="562"/>
                  </a:cubicBezTo>
                  <a:cubicBezTo>
                    <a:pt x="725" y="561"/>
                    <a:pt x="724" y="561"/>
                    <a:pt x="724" y="561"/>
                  </a:cubicBezTo>
                  <a:cubicBezTo>
                    <a:pt x="722" y="561"/>
                    <a:pt x="720" y="561"/>
                    <a:pt x="719" y="560"/>
                  </a:cubicBezTo>
                  <a:cubicBezTo>
                    <a:pt x="718" y="560"/>
                    <a:pt x="718" y="560"/>
                    <a:pt x="718" y="560"/>
                  </a:cubicBezTo>
                  <a:cubicBezTo>
                    <a:pt x="717" y="560"/>
                    <a:pt x="715" y="559"/>
                    <a:pt x="714" y="559"/>
                  </a:cubicBezTo>
                  <a:cubicBezTo>
                    <a:pt x="713" y="559"/>
                    <a:pt x="712" y="558"/>
                    <a:pt x="712" y="558"/>
                  </a:cubicBezTo>
                  <a:cubicBezTo>
                    <a:pt x="711" y="558"/>
                    <a:pt x="710" y="558"/>
                    <a:pt x="708" y="557"/>
                  </a:cubicBezTo>
                  <a:cubicBezTo>
                    <a:pt x="708" y="557"/>
                    <a:pt x="707" y="557"/>
                    <a:pt x="707" y="557"/>
                  </a:cubicBezTo>
                  <a:cubicBezTo>
                    <a:pt x="705" y="556"/>
                    <a:pt x="704" y="555"/>
                    <a:pt x="702" y="555"/>
                  </a:cubicBezTo>
                  <a:cubicBezTo>
                    <a:pt x="695" y="552"/>
                    <a:pt x="689" y="549"/>
                    <a:pt x="683" y="545"/>
                  </a:cubicBezTo>
                  <a:cubicBezTo>
                    <a:pt x="682" y="544"/>
                    <a:pt x="681" y="543"/>
                    <a:pt x="680" y="543"/>
                  </a:cubicBezTo>
                  <a:cubicBezTo>
                    <a:pt x="679" y="542"/>
                    <a:pt x="679" y="542"/>
                    <a:pt x="679" y="542"/>
                  </a:cubicBezTo>
                  <a:cubicBezTo>
                    <a:pt x="678" y="541"/>
                    <a:pt x="677" y="541"/>
                    <a:pt x="676" y="540"/>
                  </a:cubicBezTo>
                  <a:cubicBezTo>
                    <a:pt x="676" y="540"/>
                    <a:pt x="676" y="540"/>
                    <a:pt x="675" y="539"/>
                  </a:cubicBezTo>
                  <a:cubicBezTo>
                    <a:pt x="672" y="537"/>
                    <a:pt x="669" y="534"/>
                    <a:pt x="666" y="531"/>
                  </a:cubicBezTo>
                  <a:cubicBezTo>
                    <a:pt x="666" y="531"/>
                    <a:pt x="666" y="531"/>
                    <a:pt x="665" y="531"/>
                  </a:cubicBezTo>
                  <a:cubicBezTo>
                    <a:pt x="665" y="530"/>
                    <a:pt x="664" y="529"/>
                    <a:pt x="663" y="528"/>
                  </a:cubicBezTo>
                  <a:cubicBezTo>
                    <a:pt x="663" y="528"/>
                    <a:pt x="662" y="528"/>
                    <a:pt x="662" y="528"/>
                  </a:cubicBezTo>
                  <a:cubicBezTo>
                    <a:pt x="658" y="524"/>
                    <a:pt x="655" y="520"/>
                    <a:pt x="651" y="515"/>
                  </a:cubicBezTo>
                  <a:cubicBezTo>
                    <a:pt x="651" y="515"/>
                    <a:pt x="651" y="515"/>
                    <a:pt x="651" y="514"/>
                  </a:cubicBezTo>
                  <a:cubicBezTo>
                    <a:pt x="650" y="513"/>
                    <a:pt x="649" y="512"/>
                    <a:pt x="649" y="511"/>
                  </a:cubicBezTo>
                  <a:cubicBezTo>
                    <a:pt x="649" y="511"/>
                    <a:pt x="649" y="511"/>
                    <a:pt x="648" y="511"/>
                  </a:cubicBezTo>
                  <a:cubicBezTo>
                    <a:pt x="646" y="507"/>
                    <a:pt x="644" y="504"/>
                    <a:pt x="642" y="500"/>
                  </a:cubicBezTo>
                  <a:cubicBezTo>
                    <a:pt x="642" y="500"/>
                    <a:pt x="642" y="500"/>
                    <a:pt x="642" y="500"/>
                  </a:cubicBezTo>
                  <a:cubicBezTo>
                    <a:pt x="641" y="498"/>
                    <a:pt x="641" y="497"/>
                    <a:pt x="640" y="496"/>
                  </a:cubicBezTo>
                  <a:cubicBezTo>
                    <a:pt x="640" y="496"/>
                    <a:pt x="640" y="495"/>
                    <a:pt x="640" y="495"/>
                  </a:cubicBezTo>
                  <a:cubicBezTo>
                    <a:pt x="639" y="494"/>
                    <a:pt x="639" y="493"/>
                    <a:pt x="638" y="492"/>
                  </a:cubicBezTo>
                  <a:cubicBezTo>
                    <a:pt x="635" y="484"/>
                    <a:pt x="632" y="475"/>
                    <a:pt x="631" y="466"/>
                  </a:cubicBezTo>
                  <a:cubicBezTo>
                    <a:pt x="631" y="466"/>
                    <a:pt x="631" y="465"/>
                    <a:pt x="630" y="464"/>
                  </a:cubicBezTo>
                  <a:cubicBezTo>
                    <a:pt x="630" y="463"/>
                    <a:pt x="630" y="462"/>
                    <a:pt x="630" y="461"/>
                  </a:cubicBezTo>
                  <a:cubicBezTo>
                    <a:pt x="630" y="460"/>
                    <a:pt x="630" y="460"/>
                    <a:pt x="630" y="459"/>
                  </a:cubicBezTo>
                  <a:cubicBezTo>
                    <a:pt x="630" y="458"/>
                    <a:pt x="629" y="456"/>
                    <a:pt x="629" y="454"/>
                  </a:cubicBezTo>
                  <a:cubicBezTo>
                    <a:pt x="629" y="454"/>
                    <a:pt x="629" y="454"/>
                    <a:pt x="629" y="454"/>
                  </a:cubicBezTo>
                  <a:cubicBezTo>
                    <a:pt x="629" y="452"/>
                    <a:pt x="629" y="450"/>
                    <a:pt x="629" y="449"/>
                  </a:cubicBezTo>
                  <a:cubicBezTo>
                    <a:pt x="629" y="448"/>
                    <a:pt x="629" y="448"/>
                    <a:pt x="629" y="447"/>
                  </a:cubicBezTo>
                  <a:cubicBezTo>
                    <a:pt x="629" y="446"/>
                    <a:pt x="629" y="444"/>
                    <a:pt x="629" y="443"/>
                  </a:cubicBezTo>
                  <a:cubicBezTo>
                    <a:pt x="629" y="443"/>
                    <a:pt x="629" y="442"/>
                    <a:pt x="629" y="441"/>
                  </a:cubicBezTo>
                  <a:cubicBezTo>
                    <a:pt x="629" y="440"/>
                    <a:pt x="629" y="438"/>
                    <a:pt x="629" y="436"/>
                  </a:cubicBezTo>
                  <a:cubicBezTo>
                    <a:pt x="630" y="434"/>
                    <a:pt x="630" y="432"/>
                    <a:pt x="630" y="431"/>
                  </a:cubicBezTo>
                  <a:cubicBezTo>
                    <a:pt x="630" y="430"/>
                    <a:pt x="630" y="430"/>
                    <a:pt x="630" y="429"/>
                  </a:cubicBezTo>
                  <a:cubicBezTo>
                    <a:pt x="630" y="428"/>
                    <a:pt x="631" y="426"/>
                    <a:pt x="631" y="425"/>
                  </a:cubicBezTo>
                  <a:cubicBezTo>
                    <a:pt x="631" y="425"/>
                    <a:pt x="631" y="424"/>
                    <a:pt x="631" y="424"/>
                  </a:cubicBezTo>
                  <a:cubicBezTo>
                    <a:pt x="632" y="422"/>
                    <a:pt x="632" y="420"/>
                    <a:pt x="632" y="418"/>
                  </a:cubicBezTo>
                  <a:cubicBezTo>
                    <a:pt x="632" y="418"/>
                    <a:pt x="632" y="418"/>
                    <a:pt x="632" y="418"/>
                  </a:cubicBezTo>
                  <a:cubicBezTo>
                    <a:pt x="633" y="416"/>
                    <a:pt x="633" y="415"/>
                    <a:pt x="634" y="413"/>
                  </a:cubicBezTo>
                  <a:cubicBezTo>
                    <a:pt x="634" y="413"/>
                    <a:pt x="634" y="412"/>
                    <a:pt x="634" y="412"/>
                  </a:cubicBezTo>
                  <a:cubicBezTo>
                    <a:pt x="635" y="410"/>
                    <a:pt x="635" y="409"/>
                    <a:pt x="635" y="408"/>
                  </a:cubicBezTo>
                  <a:cubicBezTo>
                    <a:pt x="635" y="408"/>
                    <a:pt x="636" y="407"/>
                    <a:pt x="636" y="407"/>
                  </a:cubicBezTo>
                  <a:cubicBezTo>
                    <a:pt x="636" y="405"/>
                    <a:pt x="637" y="403"/>
                    <a:pt x="638" y="402"/>
                  </a:cubicBezTo>
                  <a:cubicBezTo>
                    <a:pt x="638" y="402"/>
                    <a:pt x="638" y="402"/>
                    <a:pt x="638" y="402"/>
                  </a:cubicBezTo>
                  <a:cubicBezTo>
                    <a:pt x="640" y="395"/>
                    <a:pt x="644" y="389"/>
                    <a:pt x="648" y="383"/>
                  </a:cubicBezTo>
                  <a:cubicBezTo>
                    <a:pt x="648" y="382"/>
                    <a:pt x="649" y="380"/>
                    <a:pt x="650" y="379"/>
                  </a:cubicBezTo>
                  <a:cubicBezTo>
                    <a:pt x="650" y="379"/>
                    <a:pt x="650" y="379"/>
                    <a:pt x="650" y="379"/>
                  </a:cubicBezTo>
                  <a:cubicBezTo>
                    <a:pt x="651" y="378"/>
                    <a:pt x="652" y="377"/>
                    <a:pt x="653" y="376"/>
                  </a:cubicBezTo>
                  <a:cubicBezTo>
                    <a:pt x="653" y="375"/>
                    <a:pt x="653" y="375"/>
                    <a:pt x="653" y="375"/>
                  </a:cubicBezTo>
                  <a:cubicBezTo>
                    <a:pt x="655" y="372"/>
                    <a:pt x="658" y="369"/>
                    <a:pt x="661" y="366"/>
                  </a:cubicBezTo>
                  <a:cubicBezTo>
                    <a:pt x="661" y="366"/>
                    <a:pt x="661" y="365"/>
                    <a:pt x="661" y="365"/>
                  </a:cubicBezTo>
                  <a:cubicBezTo>
                    <a:pt x="662" y="364"/>
                    <a:pt x="663" y="363"/>
                    <a:pt x="664" y="363"/>
                  </a:cubicBezTo>
                  <a:cubicBezTo>
                    <a:pt x="664" y="362"/>
                    <a:pt x="664" y="362"/>
                    <a:pt x="665" y="362"/>
                  </a:cubicBezTo>
                  <a:cubicBezTo>
                    <a:pt x="669" y="358"/>
                    <a:pt x="673" y="355"/>
                    <a:pt x="677" y="351"/>
                  </a:cubicBezTo>
                  <a:cubicBezTo>
                    <a:pt x="678" y="351"/>
                    <a:pt x="678" y="351"/>
                    <a:pt x="678" y="351"/>
                  </a:cubicBezTo>
                  <a:cubicBezTo>
                    <a:pt x="679" y="350"/>
                    <a:pt x="680" y="349"/>
                    <a:pt x="681" y="349"/>
                  </a:cubicBezTo>
                  <a:cubicBezTo>
                    <a:pt x="681" y="348"/>
                    <a:pt x="682" y="348"/>
                    <a:pt x="682" y="348"/>
                  </a:cubicBezTo>
                  <a:cubicBezTo>
                    <a:pt x="685" y="346"/>
                    <a:pt x="689" y="344"/>
                    <a:pt x="692" y="342"/>
                  </a:cubicBezTo>
                  <a:cubicBezTo>
                    <a:pt x="693" y="342"/>
                    <a:pt x="693" y="342"/>
                    <a:pt x="693" y="342"/>
                  </a:cubicBezTo>
                  <a:cubicBezTo>
                    <a:pt x="694" y="341"/>
                    <a:pt x="695" y="341"/>
                    <a:pt x="696" y="340"/>
                  </a:cubicBezTo>
                  <a:cubicBezTo>
                    <a:pt x="697" y="340"/>
                    <a:pt x="697" y="340"/>
                    <a:pt x="697" y="340"/>
                  </a:cubicBezTo>
                  <a:cubicBezTo>
                    <a:pt x="698" y="339"/>
                    <a:pt x="700" y="339"/>
                    <a:pt x="701" y="338"/>
                  </a:cubicBezTo>
                  <a:cubicBezTo>
                    <a:pt x="707" y="335"/>
                    <a:pt x="714" y="333"/>
                    <a:pt x="721" y="331"/>
                  </a:cubicBezTo>
                  <a:cubicBezTo>
                    <a:pt x="723" y="331"/>
                    <a:pt x="725" y="331"/>
                    <a:pt x="726" y="331"/>
                  </a:cubicBezTo>
                  <a:cubicBezTo>
                    <a:pt x="727" y="330"/>
                    <a:pt x="727" y="330"/>
                    <a:pt x="728" y="330"/>
                  </a:cubicBezTo>
                  <a:cubicBezTo>
                    <a:pt x="729" y="330"/>
                    <a:pt x="730" y="330"/>
                    <a:pt x="732" y="330"/>
                  </a:cubicBezTo>
                  <a:cubicBezTo>
                    <a:pt x="732" y="330"/>
                    <a:pt x="733" y="330"/>
                    <a:pt x="733" y="330"/>
                  </a:cubicBezTo>
                  <a:cubicBezTo>
                    <a:pt x="735" y="329"/>
                    <a:pt x="736" y="329"/>
                    <a:pt x="738" y="329"/>
                  </a:cubicBezTo>
                  <a:cubicBezTo>
                    <a:pt x="738" y="329"/>
                    <a:pt x="738" y="329"/>
                    <a:pt x="739" y="329"/>
                  </a:cubicBezTo>
                  <a:cubicBezTo>
                    <a:pt x="740" y="329"/>
                    <a:pt x="742" y="329"/>
                    <a:pt x="744" y="329"/>
                  </a:cubicBezTo>
                  <a:cubicBezTo>
                    <a:pt x="744" y="329"/>
                    <a:pt x="745" y="329"/>
                    <a:pt x="745" y="329"/>
                  </a:cubicBezTo>
                  <a:cubicBezTo>
                    <a:pt x="747" y="329"/>
                    <a:pt x="748" y="329"/>
                    <a:pt x="749" y="329"/>
                  </a:cubicBezTo>
                  <a:cubicBezTo>
                    <a:pt x="750" y="329"/>
                    <a:pt x="750" y="329"/>
                    <a:pt x="751" y="329"/>
                  </a:cubicBezTo>
                  <a:cubicBezTo>
                    <a:pt x="753" y="329"/>
                    <a:pt x="755" y="329"/>
                    <a:pt x="756" y="329"/>
                  </a:cubicBezTo>
                  <a:cubicBezTo>
                    <a:pt x="758" y="329"/>
                    <a:pt x="760" y="330"/>
                    <a:pt x="762" y="330"/>
                  </a:cubicBezTo>
                  <a:cubicBezTo>
                    <a:pt x="762" y="330"/>
                    <a:pt x="763" y="330"/>
                    <a:pt x="763" y="330"/>
                  </a:cubicBezTo>
                  <a:cubicBezTo>
                    <a:pt x="765" y="330"/>
                    <a:pt x="766" y="330"/>
                    <a:pt x="767" y="331"/>
                  </a:cubicBezTo>
                  <a:cubicBezTo>
                    <a:pt x="768" y="331"/>
                    <a:pt x="768" y="331"/>
                    <a:pt x="769" y="331"/>
                  </a:cubicBezTo>
                  <a:cubicBezTo>
                    <a:pt x="771" y="331"/>
                    <a:pt x="772" y="332"/>
                    <a:pt x="774" y="332"/>
                  </a:cubicBezTo>
                  <a:cubicBezTo>
                    <a:pt x="774" y="332"/>
                    <a:pt x="774" y="332"/>
                    <a:pt x="775" y="332"/>
                  </a:cubicBezTo>
                  <a:cubicBezTo>
                    <a:pt x="776" y="333"/>
                    <a:pt x="778" y="333"/>
                    <a:pt x="779" y="333"/>
                  </a:cubicBezTo>
                  <a:cubicBezTo>
                    <a:pt x="780" y="334"/>
                    <a:pt x="780" y="334"/>
                    <a:pt x="781" y="334"/>
                  </a:cubicBezTo>
                  <a:cubicBezTo>
                    <a:pt x="782" y="334"/>
                    <a:pt x="783" y="335"/>
                    <a:pt x="784" y="335"/>
                  </a:cubicBezTo>
                  <a:cubicBezTo>
                    <a:pt x="785" y="335"/>
                    <a:pt x="785" y="335"/>
                    <a:pt x="786" y="336"/>
                  </a:cubicBezTo>
                  <a:cubicBezTo>
                    <a:pt x="787" y="336"/>
                    <a:pt x="789" y="337"/>
                    <a:pt x="791" y="337"/>
                  </a:cubicBezTo>
                  <a:cubicBezTo>
                    <a:pt x="797" y="340"/>
                    <a:pt x="804" y="344"/>
                    <a:pt x="810" y="347"/>
                  </a:cubicBezTo>
                  <a:cubicBezTo>
                    <a:pt x="811" y="348"/>
                    <a:pt x="812" y="349"/>
                    <a:pt x="813" y="350"/>
                  </a:cubicBezTo>
                  <a:cubicBezTo>
                    <a:pt x="813" y="350"/>
                    <a:pt x="813" y="350"/>
                    <a:pt x="814" y="350"/>
                  </a:cubicBezTo>
                  <a:cubicBezTo>
                    <a:pt x="815" y="351"/>
                    <a:pt x="816" y="352"/>
                    <a:pt x="817" y="352"/>
                  </a:cubicBezTo>
                  <a:cubicBezTo>
                    <a:pt x="817" y="353"/>
                    <a:pt x="817" y="353"/>
                    <a:pt x="817" y="353"/>
                  </a:cubicBezTo>
                  <a:cubicBezTo>
                    <a:pt x="821" y="355"/>
                    <a:pt x="824" y="358"/>
                    <a:pt x="827" y="361"/>
                  </a:cubicBezTo>
                  <a:cubicBezTo>
                    <a:pt x="827" y="361"/>
                    <a:pt x="827" y="361"/>
                    <a:pt x="827" y="361"/>
                  </a:cubicBezTo>
                  <a:cubicBezTo>
                    <a:pt x="828" y="362"/>
                    <a:pt x="829" y="363"/>
                    <a:pt x="830" y="364"/>
                  </a:cubicBezTo>
                  <a:cubicBezTo>
                    <a:pt x="830" y="364"/>
                    <a:pt x="830" y="364"/>
                    <a:pt x="831" y="364"/>
                  </a:cubicBezTo>
                  <a:cubicBezTo>
                    <a:pt x="834" y="368"/>
                    <a:pt x="838" y="373"/>
                    <a:pt x="841" y="377"/>
                  </a:cubicBezTo>
                  <a:cubicBezTo>
                    <a:pt x="841" y="377"/>
                    <a:pt x="842" y="378"/>
                    <a:pt x="842" y="378"/>
                  </a:cubicBezTo>
                  <a:cubicBezTo>
                    <a:pt x="842" y="379"/>
                    <a:pt x="843" y="380"/>
                    <a:pt x="844" y="381"/>
                  </a:cubicBezTo>
                  <a:cubicBezTo>
                    <a:pt x="844" y="381"/>
                    <a:pt x="844" y="381"/>
                    <a:pt x="844" y="382"/>
                  </a:cubicBezTo>
                  <a:cubicBezTo>
                    <a:pt x="847" y="385"/>
                    <a:pt x="849" y="389"/>
                    <a:pt x="851" y="392"/>
                  </a:cubicBezTo>
                  <a:cubicBezTo>
                    <a:pt x="851" y="392"/>
                    <a:pt x="851" y="393"/>
                    <a:pt x="851" y="393"/>
                  </a:cubicBezTo>
                  <a:cubicBezTo>
                    <a:pt x="851" y="394"/>
                    <a:pt x="852" y="395"/>
                    <a:pt x="852" y="396"/>
                  </a:cubicBezTo>
                  <a:cubicBezTo>
                    <a:pt x="853" y="396"/>
                    <a:pt x="853" y="397"/>
                    <a:pt x="853" y="397"/>
                  </a:cubicBezTo>
                  <a:cubicBezTo>
                    <a:pt x="853" y="398"/>
                    <a:pt x="854" y="399"/>
                    <a:pt x="854" y="401"/>
                  </a:cubicBezTo>
                  <a:cubicBezTo>
                    <a:pt x="857" y="407"/>
                    <a:pt x="859" y="414"/>
                    <a:pt x="861" y="421"/>
                  </a:cubicBezTo>
                  <a:cubicBezTo>
                    <a:pt x="861" y="423"/>
                    <a:pt x="862" y="424"/>
                    <a:pt x="862" y="426"/>
                  </a:cubicBezTo>
                  <a:cubicBezTo>
                    <a:pt x="862" y="427"/>
                    <a:pt x="862" y="427"/>
                    <a:pt x="862" y="428"/>
                  </a:cubicBezTo>
                  <a:cubicBezTo>
                    <a:pt x="862" y="429"/>
                    <a:pt x="863" y="430"/>
                    <a:pt x="863" y="431"/>
                  </a:cubicBezTo>
                  <a:cubicBezTo>
                    <a:pt x="863" y="432"/>
                    <a:pt x="863" y="433"/>
                    <a:pt x="863" y="433"/>
                  </a:cubicBezTo>
                  <a:cubicBezTo>
                    <a:pt x="863" y="435"/>
                    <a:pt x="863" y="436"/>
                    <a:pt x="863" y="438"/>
                  </a:cubicBezTo>
                  <a:cubicBezTo>
                    <a:pt x="863" y="438"/>
                    <a:pt x="863" y="438"/>
                    <a:pt x="863" y="438"/>
                  </a:cubicBezTo>
                  <a:cubicBezTo>
                    <a:pt x="863" y="440"/>
                    <a:pt x="864" y="442"/>
                    <a:pt x="864" y="444"/>
                  </a:cubicBezTo>
                  <a:lnTo>
                    <a:pt x="864" y="445"/>
                  </a:lnTo>
                  <a:cubicBezTo>
                    <a:pt x="864" y="447"/>
                    <a:pt x="864" y="448"/>
                    <a:pt x="864" y="449"/>
                  </a:cubicBezTo>
                  <a:cubicBezTo>
                    <a:pt x="864" y="450"/>
                    <a:pt x="864" y="450"/>
                    <a:pt x="864" y="451"/>
                  </a:cubicBezTo>
                  <a:cubicBezTo>
                    <a:pt x="863" y="453"/>
                    <a:pt x="863" y="454"/>
                    <a:pt x="863" y="456"/>
                  </a:cubicBezTo>
                  <a:cubicBezTo>
                    <a:pt x="863" y="458"/>
                    <a:pt x="863" y="460"/>
                    <a:pt x="863" y="462"/>
                  </a:cubicBezTo>
                  <a:close/>
                  <a:moveTo>
                    <a:pt x="942" y="498"/>
                  </a:moveTo>
                  <a:lnTo>
                    <a:pt x="948" y="429"/>
                  </a:lnTo>
                  <a:lnTo>
                    <a:pt x="908" y="425"/>
                  </a:lnTo>
                  <a:cubicBezTo>
                    <a:pt x="906" y="406"/>
                    <a:pt x="900" y="387"/>
                    <a:pt x="891" y="370"/>
                  </a:cubicBezTo>
                  <a:lnTo>
                    <a:pt x="922" y="344"/>
                  </a:lnTo>
                  <a:lnTo>
                    <a:pt x="877" y="291"/>
                  </a:lnTo>
                  <a:lnTo>
                    <a:pt x="846" y="317"/>
                  </a:lnTo>
                  <a:cubicBezTo>
                    <a:pt x="831" y="305"/>
                    <a:pt x="814" y="296"/>
                    <a:pt x="795" y="290"/>
                  </a:cubicBezTo>
                  <a:lnTo>
                    <a:pt x="798" y="250"/>
                  </a:lnTo>
                  <a:lnTo>
                    <a:pt x="729" y="244"/>
                  </a:lnTo>
                  <a:lnTo>
                    <a:pt x="725" y="284"/>
                  </a:lnTo>
                  <a:cubicBezTo>
                    <a:pt x="706" y="287"/>
                    <a:pt x="687" y="293"/>
                    <a:pt x="670" y="302"/>
                  </a:cubicBezTo>
                  <a:lnTo>
                    <a:pt x="644" y="271"/>
                  </a:lnTo>
                  <a:lnTo>
                    <a:pt x="591" y="316"/>
                  </a:lnTo>
                  <a:lnTo>
                    <a:pt x="617" y="346"/>
                  </a:lnTo>
                  <a:cubicBezTo>
                    <a:pt x="605" y="362"/>
                    <a:pt x="596" y="379"/>
                    <a:pt x="590" y="398"/>
                  </a:cubicBezTo>
                  <a:lnTo>
                    <a:pt x="550" y="394"/>
                  </a:lnTo>
                  <a:lnTo>
                    <a:pt x="544" y="464"/>
                  </a:lnTo>
                  <a:lnTo>
                    <a:pt x="584" y="467"/>
                  </a:lnTo>
                  <a:cubicBezTo>
                    <a:pt x="587" y="487"/>
                    <a:pt x="593" y="505"/>
                    <a:pt x="602" y="522"/>
                  </a:cubicBezTo>
                  <a:lnTo>
                    <a:pt x="571" y="548"/>
                  </a:lnTo>
                  <a:lnTo>
                    <a:pt x="616" y="601"/>
                  </a:lnTo>
                  <a:lnTo>
                    <a:pt x="647" y="575"/>
                  </a:lnTo>
                  <a:cubicBezTo>
                    <a:pt x="662" y="587"/>
                    <a:pt x="679" y="596"/>
                    <a:pt x="698" y="602"/>
                  </a:cubicBezTo>
                  <a:lnTo>
                    <a:pt x="694" y="642"/>
                  </a:lnTo>
                  <a:lnTo>
                    <a:pt x="764" y="648"/>
                  </a:lnTo>
                  <a:lnTo>
                    <a:pt x="767" y="608"/>
                  </a:lnTo>
                  <a:cubicBezTo>
                    <a:pt x="787" y="606"/>
                    <a:pt x="805" y="600"/>
                    <a:pt x="822" y="591"/>
                  </a:cubicBezTo>
                  <a:lnTo>
                    <a:pt x="848" y="621"/>
                  </a:lnTo>
                  <a:lnTo>
                    <a:pt x="901" y="577"/>
                  </a:lnTo>
                  <a:lnTo>
                    <a:pt x="876" y="546"/>
                  </a:lnTo>
                  <a:cubicBezTo>
                    <a:pt x="887" y="531"/>
                    <a:pt x="896" y="513"/>
                    <a:pt x="902" y="494"/>
                  </a:cubicBezTo>
                  <a:lnTo>
                    <a:pt x="942" y="49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eaLnBrk="0" fontAlgn="base" hangingPunct="0">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60" name="矩形 30"/>
            <p:cNvSpPr>
              <a:spLocks noChangeArrowheads="1"/>
            </p:cNvSpPr>
            <p:nvPr/>
          </p:nvSpPr>
          <p:spPr bwMode="auto">
            <a:xfrm>
              <a:off x="6887060" y="4444604"/>
              <a:ext cx="4679710" cy="576038"/>
            </a:xfrm>
            <a:prstGeom prst="rect">
              <a:avLst/>
            </a:prstGeom>
            <a:solidFill>
              <a:schemeClr val="accent2"/>
            </a:solidFill>
            <a:ln w="9525" algn="ctr">
              <a:solidFill>
                <a:srgbClr val="0080FE"/>
              </a:solidFill>
              <a:round/>
            </a:ln>
          </p:spPr>
          <p:txBody>
            <a:bodyPr/>
            <a:lstStyle/>
            <a:p>
              <a:pPr defTabSz="913765" fontAlgn="base">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36" name="矩形 35"/>
            <p:cNvSpPr/>
            <p:nvPr/>
          </p:nvSpPr>
          <p:spPr bwMode="auto">
            <a:xfrm>
              <a:off x="6887779" y="4444919"/>
              <a:ext cx="949445" cy="575839"/>
            </a:xfrm>
            <a:prstGeom prst="rect">
              <a:avLst/>
            </a:prstGeom>
            <a:solidFill>
              <a:srgbClr val="0080FE"/>
            </a:solidFill>
            <a:ln w="9525" cap="flat" cmpd="sng" algn="ctr">
              <a:solidFill>
                <a:srgbClr val="0080FE"/>
              </a:solidFill>
              <a:prstDash val="solid"/>
              <a:round/>
              <a:headEnd type="none" w="med" len="med"/>
              <a:tailEnd type="none" w="med" len="med"/>
            </a:ln>
            <a:effectLst/>
          </p:spPr>
          <p:txBody>
            <a:bodyPr/>
            <a:lstStyle/>
            <a:p>
              <a:pPr defTabSz="913765" fontAlgn="base">
                <a:spcBef>
                  <a:spcPct val="0"/>
                </a:spcBef>
                <a:spcAft>
                  <a:spcPct val="0"/>
                </a:spcAft>
                <a:defRPr/>
              </a:pPr>
              <a:endParaRPr lang="zh-CN" altLang="en-US" sz="2000" dirty="0">
                <a:solidFill>
                  <a:srgbClr val="004C54"/>
                </a:solidFill>
                <a:latin typeface="Arial" panose="020B0604020202020204" pitchFamily="34" charset="0"/>
                <a:ea typeface="微软雅黑" panose="020B0503020204020204" pitchFamily="34" charset="-122"/>
              </a:endParaRPr>
            </a:p>
          </p:txBody>
        </p:sp>
        <p:sp>
          <p:nvSpPr>
            <p:cNvPr id="6166" name="Rectangle 14"/>
            <p:cNvSpPr>
              <a:spLocks noChangeArrowheads="1"/>
            </p:cNvSpPr>
            <p:nvPr/>
          </p:nvSpPr>
          <p:spPr bwMode="auto">
            <a:xfrm>
              <a:off x="7074312" y="4617574"/>
              <a:ext cx="64684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defTabSz="913765" fontAlgn="base">
                <a:spcBef>
                  <a:spcPct val="0"/>
                </a:spcBef>
                <a:spcAft>
                  <a:spcPct val="0"/>
                </a:spcAft>
              </a:pPr>
              <a:r>
                <a:rPr lang="zh-CN" altLang="en-US">
                  <a:solidFill>
                    <a:srgbClr val="FFFFFF"/>
                  </a:solidFill>
                  <a:latin typeface="微软雅黑" panose="020B0503020204020204" pitchFamily="34" charset="-122"/>
                  <a:ea typeface="微软雅黑" panose="020B0503020204020204" pitchFamily="34" charset="-122"/>
                </a:rPr>
                <a:t>Part </a:t>
              </a:r>
              <a:r>
                <a:rPr lang="en-US" altLang="zh-CN" dirty="0">
                  <a:solidFill>
                    <a:srgbClr val="FFFFFF"/>
                  </a:solidFill>
                  <a:latin typeface="微软雅黑" panose="020B0503020204020204" pitchFamily="34" charset="-122"/>
                  <a:ea typeface="微软雅黑" panose="020B0503020204020204" pitchFamily="34" charset="-122"/>
                </a:rPr>
                <a:t>4</a:t>
              </a:r>
              <a:endParaRPr lang="zh-CN" altLang="en-US" sz="2000">
                <a:solidFill>
                  <a:srgbClr val="004C54"/>
                </a:solidFill>
                <a:latin typeface="微软雅黑" panose="020B0503020204020204" pitchFamily="34" charset="-122"/>
                <a:ea typeface="微软雅黑" panose="020B0503020204020204" pitchFamily="34" charset="-122"/>
              </a:endParaRPr>
            </a:p>
          </p:txBody>
        </p:sp>
        <p:sp>
          <p:nvSpPr>
            <p:cNvPr id="46" name="TextBox 59"/>
            <p:cNvSpPr txBox="1">
              <a:spLocks noChangeArrowheads="1"/>
            </p:cNvSpPr>
            <p:nvPr/>
          </p:nvSpPr>
          <p:spPr bwMode="auto">
            <a:xfrm>
              <a:off x="7980421" y="4539816"/>
              <a:ext cx="228986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3765" fontAlgn="base">
                <a:spcBef>
                  <a:spcPct val="0"/>
                </a:spcBef>
                <a:spcAft>
                  <a:spcPct val="0"/>
                </a:spcAft>
              </a:pPr>
              <a:r>
                <a:rPr lang="zh-CN" altLang="en-US" sz="2400" b="1" spc="300" dirty="0">
                  <a:solidFill>
                    <a:srgbClr val="0080FE"/>
                  </a:solidFill>
                  <a:latin typeface="微软雅黑" panose="020B0503020204020204" pitchFamily="34" charset="-122"/>
                  <a:ea typeface="微软雅黑" panose="020B0503020204020204" pitchFamily="34" charset="-122"/>
                </a:rPr>
                <a:t>结论总结</a:t>
              </a:r>
            </a:p>
          </p:txBody>
        </p:sp>
      </p:grpSp>
      <p:grpSp>
        <p:nvGrpSpPr>
          <p:cNvPr id="15" name="组合 14"/>
          <p:cNvGrpSpPr/>
          <p:nvPr/>
        </p:nvGrpSpPr>
        <p:grpSpPr>
          <a:xfrm>
            <a:off x="1" y="2699829"/>
            <a:ext cx="5520756" cy="1458343"/>
            <a:chOff x="1" y="2885859"/>
            <a:chExt cx="5520756" cy="1458343"/>
          </a:xfrm>
        </p:grpSpPr>
        <p:sp>
          <p:nvSpPr>
            <p:cNvPr id="6155" name="矩形 20"/>
            <p:cNvSpPr>
              <a:spLocks noChangeArrowheads="1"/>
            </p:cNvSpPr>
            <p:nvPr/>
          </p:nvSpPr>
          <p:spPr bwMode="auto">
            <a:xfrm>
              <a:off x="1" y="2885859"/>
              <a:ext cx="5520756" cy="1458343"/>
            </a:xfrm>
            <a:prstGeom prst="rect">
              <a:avLst/>
            </a:prstGeom>
            <a:solidFill>
              <a:srgbClr val="F8F8F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13765" fontAlgn="base">
                <a:spcBef>
                  <a:spcPct val="0"/>
                </a:spcBef>
                <a:spcAft>
                  <a:spcPct val="0"/>
                </a:spcAft>
              </a:pPr>
              <a:endParaRPr lang="zh-CN" altLang="en-US" sz="2000" dirty="0">
                <a:solidFill>
                  <a:srgbClr val="004C54"/>
                </a:solidFill>
                <a:latin typeface="Arial" panose="020B0604020202020204" pitchFamily="34" charset="0"/>
                <a:ea typeface="微软雅黑" panose="020B0503020204020204" pitchFamily="34" charset="-122"/>
              </a:endParaRPr>
            </a:p>
          </p:txBody>
        </p:sp>
        <p:grpSp>
          <p:nvGrpSpPr>
            <p:cNvPr id="14" name="组合 13"/>
            <p:cNvGrpSpPr/>
            <p:nvPr/>
          </p:nvGrpSpPr>
          <p:grpSpPr>
            <a:xfrm>
              <a:off x="1797881" y="3066088"/>
              <a:ext cx="2227272" cy="1159568"/>
              <a:chOff x="1732024" y="2560968"/>
              <a:chExt cx="2227272" cy="1159568"/>
            </a:xfrm>
          </p:grpSpPr>
          <p:sp>
            <p:nvSpPr>
              <p:cNvPr id="9" name="Text Box 5"/>
              <p:cNvSpPr txBox="1">
                <a:spLocks noChangeArrowheads="1"/>
              </p:cNvSpPr>
              <p:nvPr/>
            </p:nvSpPr>
            <p:spPr bwMode="auto">
              <a:xfrm>
                <a:off x="1732024" y="3197316"/>
                <a:ext cx="2227272" cy="5232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fontAlgn="base">
                  <a:spcBef>
                    <a:spcPct val="0"/>
                  </a:spcBef>
                  <a:spcAft>
                    <a:spcPct val="0"/>
                  </a:spcAft>
                </a:pPr>
                <a:r>
                  <a:rPr lang="en-US" altLang="zh-CN" sz="2800" b="1" dirty="0">
                    <a:solidFill>
                      <a:srgbClr val="0080FE"/>
                    </a:solidFill>
                    <a:ea typeface="微软雅黑" panose="020B0503020204020204" pitchFamily="34" charset="-122"/>
                  </a:rPr>
                  <a:t>C</a:t>
                </a:r>
                <a:r>
                  <a:rPr lang="zh-CN" altLang="en-US" sz="2800" b="1" dirty="0">
                    <a:solidFill>
                      <a:srgbClr val="0080FE"/>
                    </a:solidFill>
                    <a:ea typeface="微软雅黑" panose="020B0503020204020204" pitchFamily="34" charset="-122"/>
                  </a:rPr>
                  <a:t>ONTENTS</a:t>
                </a:r>
              </a:p>
            </p:txBody>
          </p:sp>
          <p:sp>
            <p:nvSpPr>
              <p:cNvPr id="8" name="Rectangle 3"/>
              <p:cNvSpPr txBox="1">
                <a:spLocks noChangeArrowheads="1"/>
              </p:cNvSpPr>
              <p:nvPr/>
            </p:nvSpPr>
            <p:spPr bwMode="auto">
              <a:xfrm>
                <a:off x="1926473" y="2560968"/>
                <a:ext cx="1710094" cy="601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defTabSz="913765" fontAlgn="base">
                  <a:spcBef>
                    <a:spcPct val="0"/>
                  </a:spcBef>
                  <a:spcAft>
                    <a:spcPct val="0"/>
                  </a:spcAft>
                </a:pPr>
                <a:r>
                  <a:rPr lang="zh-CN" altLang="en-US" sz="4000" b="1" dirty="0">
                    <a:solidFill>
                      <a:srgbClr val="0080FE"/>
                    </a:solidFill>
                    <a:ea typeface="微软雅黑" panose="020B0503020204020204" pitchFamily="34" charset="-122"/>
                  </a:rPr>
                  <a:t>目录</a:t>
                </a: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5149635"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实验结果</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——Simulation setup</a:t>
            </a:r>
            <a:endPar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D3B5F993-7217-4538-AEF1-0E186EE0E75C}"/>
              </a:ext>
            </a:extLst>
          </p:cNvPr>
          <p:cNvSpPr txBox="1"/>
          <p:nvPr/>
        </p:nvSpPr>
        <p:spPr>
          <a:xfrm>
            <a:off x="657225" y="851346"/>
            <a:ext cx="7301422" cy="523220"/>
          </a:xfrm>
          <a:prstGeom prst="rect">
            <a:avLst/>
          </a:prstGeom>
          <a:noFill/>
        </p:spPr>
        <p:txBody>
          <a:bodyPr wrap="none" rtlCol="0">
            <a:spAutoFit/>
          </a:bodyPr>
          <a:lstStyle/>
          <a:p>
            <a:r>
              <a:rPr lang="en-US" altLang="zh-CN" sz="2800" dirty="0">
                <a:latin typeface="Arial" panose="020B0604020202020204" pitchFamily="34" charset="0"/>
                <a:cs typeface="Arial" panose="020B0604020202020204" pitchFamily="34" charset="0"/>
              </a:rPr>
              <a:t>A perfect receiver is assumed for the training</a:t>
            </a:r>
            <a:endParaRPr lang="zh-CN" altLang="en-US" sz="2800" dirty="0">
              <a:latin typeface="Arial" panose="020B0604020202020204" pitchFamily="34" charset="0"/>
              <a:cs typeface="Arial" panose="020B0604020202020204" pitchFamily="34" charset="0"/>
            </a:endParaRPr>
          </a:p>
        </p:txBody>
      </p:sp>
      <p:grpSp>
        <p:nvGrpSpPr>
          <p:cNvPr id="10" name="组合 9">
            <a:extLst>
              <a:ext uri="{FF2B5EF4-FFF2-40B4-BE49-F238E27FC236}">
                <a16:creationId xmlns:a16="http://schemas.microsoft.com/office/drawing/2014/main" id="{C0AC655E-407F-4939-AED1-6B21A195349E}"/>
              </a:ext>
            </a:extLst>
          </p:cNvPr>
          <p:cNvGrpSpPr/>
          <p:nvPr/>
        </p:nvGrpSpPr>
        <p:grpSpPr>
          <a:xfrm>
            <a:off x="2582860" y="1374566"/>
            <a:ext cx="7026279" cy="5065626"/>
            <a:chOff x="2582860" y="1627040"/>
            <a:chExt cx="7026279" cy="5065626"/>
          </a:xfrm>
        </p:grpSpPr>
        <p:pic>
          <p:nvPicPr>
            <p:cNvPr id="5" name="图片 4">
              <a:extLst>
                <a:ext uri="{FF2B5EF4-FFF2-40B4-BE49-F238E27FC236}">
                  <a16:creationId xmlns:a16="http://schemas.microsoft.com/office/drawing/2014/main" id="{3C8113FF-1BE1-4CA0-A6A8-580D3078B4C9}"/>
                </a:ext>
              </a:extLst>
            </p:cNvPr>
            <p:cNvPicPr>
              <a:picLocks noChangeAspect="1"/>
            </p:cNvPicPr>
            <p:nvPr/>
          </p:nvPicPr>
          <p:blipFill rotWithShape="1">
            <a:blip r:embed="rId5">
              <a:extLst>
                <a:ext uri="{28A0092B-C50C-407E-A947-70E740481C1C}">
                  <a14:useLocalDpi xmlns:a14="http://schemas.microsoft.com/office/drawing/2010/main" val="0"/>
                </a:ext>
              </a:extLst>
            </a:blip>
            <a:srcRect b="35498"/>
            <a:stretch/>
          </p:blipFill>
          <p:spPr>
            <a:xfrm>
              <a:off x="2582860" y="2029766"/>
              <a:ext cx="7026279" cy="4662900"/>
            </a:xfrm>
            <a:prstGeom prst="rect">
              <a:avLst/>
            </a:prstGeom>
          </p:spPr>
        </p:pic>
        <p:sp>
          <p:nvSpPr>
            <p:cNvPr id="8" name="文本框 7">
              <a:extLst>
                <a:ext uri="{FF2B5EF4-FFF2-40B4-BE49-F238E27FC236}">
                  <a16:creationId xmlns:a16="http://schemas.microsoft.com/office/drawing/2014/main" id="{72B7FDC4-C979-4E65-ADD3-05BAC2AF4D60}"/>
                </a:ext>
              </a:extLst>
            </p:cNvPr>
            <p:cNvSpPr txBox="1"/>
            <p:nvPr/>
          </p:nvSpPr>
          <p:spPr>
            <a:xfrm>
              <a:off x="4407075" y="1627040"/>
              <a:ext cx="3467744" cy="369332"/>
            </a:xfrm>
            <a:prstGeom prst="rect">
              <a:avLst/>
            </a:prstGeom>
            <a:noFill/>
          </p:spPr>
          <p:txBody>
            <a:bodyPr wrap="none" rtlCol="0">
              <a:spAutoFit/>
            </a:bodyPr>
            <a:lstStyle/>
            <a:p>
              <a:r>
                <a:rPr lang="en-US" altLang="zh-CN" dirty="0">
                  <a:solidFill>
                    <a:schemeClr val="accent1"/>
                  </a:solidFill>
                  <a:latin typeface="Arial" panose="020B0604020202020204" pitchFamily="34" charset="0"/>
                  <a:cs typeface="Arial" panose="020B0604020202020204" pitchFamily="34" charset="0"/>
                </a:rPr>
                <a:t>Table1: </a:t>
              </a:r>
              <a:r>
                <a:rPr lang="en-US" altLang="zh-CN" dirty="0">
                  <a:latin typeface="Arial" panose="020B0604020202020204" pitchFamily="34" charset="0"/>
                  <a:cs typeface="Arial" panose="020B0604020202020204" pitchFamily="34" charset="0"/>
                </a:rPr>
                <a:t>Transmitter impairments</a:t>
              </a:r>
              <a:endParaRPr lang="zh-CN" altLang="en-US"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733203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4" y="100151"/>
            <a:ext cx="8743067"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实验结果</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——ACC versus Transmitter Impairments</a:t>
            </a:r>
            <a:endPar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8" name="组合 7">
            <a:extLst>
              <a:ext uri="{FF2B5EF4-FFF2-40B4-BE49-F238E27FC236}">
                <a16:creationId xmlns:a16="http://schemas.microsoft.com/office/drawing/2014/main" id="{B9599B27-30CF-44E2-8AAD-8B7A63EC69DB}"/>
              </a:ext>
            </a:extLst>
          </p:cNvPr>
          <p:cNvGrpSpPr/>
          <p:nvPr/>
        </p:nvGrpSpPr>
        <p:grpSpPr>
          <a:xfrm>
            <a:off x="1349801" y="892847"/>
            <a:ext cx="9492398" cy="4483276"/>
            <a:chOff x="827314" y="791555"/>
            <a:chExt cx="9492398" cy="4483276"/>
          </a:xfrm>
        </p:grpSpPr>
        <p:pic>
          <p:nvPicPr>
            <p:cNvPr id="3" name="图片 2">
              <a:extLst>
                <a:ext uri="{FF2B5EF4-FFF2-40B4-BE49-F238E27FC236}">
                  <a16:creationId xmlns:a16="http://schemas.microsoft.com/office/drawing/2014/main" id="{33F9CBC2-02ED-45EC-A347-BF93A7D85BD3}"/>
                </a:ext>
              </a:extLst>
            </p:cNvPr>
            <p:cNvPicPr>
              <a:picLocks noChangeAspect="1"/>
            </p:cNvPicPr>
            <p:nvPr/>
          </p:nvPicPr>
          <p:blipFill rotWithShape="1">
            <a:blip r:embed="rId5">
              <a:extLst>
                <a:ext uri="{28A0092B-C50C-407E-A947-70E740481C1C}">
                  <a14:useLocalDpi xmlns:a14="http://schemas.microsoft.com/office/drawing/2010/main" val="0"/>
                </a:ext>
              </a:extLst>
            </a:blip>
            <a:srcRect b="50666"/>
            <a:stretch/>
          </p:blipFill>
          <p:spPr>
            <a:xfrm>
              <a:off x="827314" y="791555"/>
              <a:ext cx="4621442" cy="4483276"/>
            </a:xfrm>
            <a:prstGeom prst="rect">
              <a:avLst/>
            </a:prstGeom>
          </p:spPr>
        </p:pic>
        <p:pic>
          <p:nvPicPr>
            <p:cNvPr id="6" name="图片 5">
              <a:extLst>
                <a:ext uri="{FF2B5EF4-FFF2-40B4-BE49-F238E27FC236}">
                  <a16:creationId xmlns:a16="http://schemas.microsoft.com/office/drawing/2014/main" id="{E075D783-F653-4EB1-88AB-12300815E6E7}"/>
                </a:ext>
              </a:extLst>
            </p:cNvPr>
            <p:cNvPicPr>
              <a:picLocks noChangeAspect="1"/>
            </p:cNvPicPr>
            <p:nvPr/>
          </p:nvPicPr>
          <p:blipFill rotWithShape="1">
            <a:blip r:embed="rId5">
              <a:extLst>
                <a:ext uri="{28A0092B-C50C-407E-A947-70E740481C1C}">
                  <a14:useLocalDpi xmlns:a14="http://schemas.microsoft.com/office/drawing/2010/main" val="0"/>
                </a:ext>
              </a:extLst>
            </a:blip>
            <a:srcRect t="50445"/>
            <a:stretch/>
          </p:blipFill>
          <p:spPr>
            <a:xfrm>
              <a:off x="5720305" y="792831"/>
              <a:ext cx="4599407" cy="4482000"/>
            </a:xfrm>
            <a:prstGeom prst="rect">
              <a:avLst/>
            </a:prstGeom>
          </p:spPr>
        </p:pic>
      </p:grpSp>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94CE3711-7FEF-4362-99F1-A0EBCCD45829}"/>
                  </a:ext>
                </a:extLst>
              </p:cNvPr>
              <p:cNvSpPr txBox="1"/>
              <p:nvPr/>
            </p:nvSpPr>
            <p:spPr>
              <a:xfrm>
                <a:off x="657224" y="5550568"/>
                <a:ext cx="10889317" cy="1015663"/>
              </a:xfrm>
              <a:prstGeom prst="rect">
                <a:avLst/>
              </a:prstGeom>
              <a:noFill/>
            </p:spPr>
            <p:txBody>
              <a:bodyPr wrap="square" rtlCol="0">
                <a:spAutoFit/>
              </a:bodyPr>
              <a:lstStyle/>
              <a:p>
                <a:r>
                  <a:rPr lang="en-US" altLang="zh-CN" sz="2000" dirty="0">
                    <a:latin typeface="Arial" panose="020B0604020202020204" pitchFamily="34" charset="0"/>
                    <a:cs typeface="Arial" panose="020B0604020202020204" pitchFamily="34" charset="0"/>
                  </a:rPr>
                  <a:t>Effects of different transmitter impairments on classification accuracy. Number of devices </a:t>
                </a:r>
                <a14:m>
                  <m:oMath xmlns:m="http://schemas.openxmlformats.org/officeDocument/2006/math">
                    <m:sSub>
                      <m:sSubPr>
                        <m:ctrlPr>
                          <a:rPr lang="en-US" altLang="zh-CN" sz="2000" i="1">
                            <a:latin typeface="Cambria Math" panose="02040503050406030204" pitchFamily="18" charset="0"/>
                            <a:cs typeface="Arial" panose="020B0604020202020204" pitchFamily="34" charset="0"/>
                          </a:rPr>
                        </m:ctrlPr>
                      </m:sSubPr>
                      <m:e>
                        <m:r>
                          <a:rPr lang="en-US" altLang="zh-CN" sz="2000" i="1">
                            <a:latin typeface="Cambria Math" panose="02040503050406030204" pitchFamily="18" charset="0"/>
                            <a:cs typeface="Arial" panose="020B0604020202020204" pitchFamily="34" charset="0"/>
                          </a:rPr>
                          <m:t>𝑁</m:t>
                        </m:r>
                      </m:e>
                      <m:sub>
                        <m:r>
                          <a:rPr lang="en-US" altLang="zh-CN" sz="2000" i="1">
                            <a:latin typeface="Cambria Math" panose="02040503050406030204" pitchFamily="18" charset="0"/>
                            <a:cs typeface="Arial" panose="020B0604020202020204" pitchFamily="34" charset="0"/>
                          </a:rPr>
                          <m:t>𝐷𝑈𝑇</m:t>
                        </m:r>
                      </m:sub>
                    </m:sSub>
                    <m:r>
                      <a:rPr lang="en-US" altLang="zh-CN" sz="2000" i="1">
                        <a:latin typeface="Cambria Math" panose="02040503050406030204" pitchFamily="18" charset="0"/>
                        <a:cs typeface="Arial" panose="020B0604020202020204" pitchFamily="34" charset="0"/>
                      </a:rPr>
                      <m:t>=50</m:t>
                    </m:r>
                  </m:oMath>
                </a14:m>
                <a:r>
                  <a:rPr lang="en-US" altLang="zh-CN" sz="2000" dirty="0">
                    <a:latin typeface="Arial" panose="020B0604020202020204" pitchFamily="34" charset="0"/>
                    <a:cs typeface="Arial" panose="020B0604020202020204" pitchFamily="34" charset="0"/>
                  </a:rPr>
                  <a:t> . (a) Classification accuracy versus the number of symbols per packet. SNR, </a:t>
                </a:r>
                <a:r>
                  <a:rPr lang="el-GR" altLang="zh-CN" sz="2000" dirty="0">
                    <a:latin typeface="Arial" panose="020B0604020202020204" pitchFamily="34" charset="0"/>
                    <a:cs typeface="Arial" panose="020B0604020202020204" pitchFamily="34" charset="0"/>
                  </a:rPr>
                  <a:t>γ=10 </a:t>
                </a:r>
                <a:r>
                  <a:rPr lang="en-US" altLang="zh-CN" sz="2000" dirty="0">
                    <a:latin typeface="Arial" panose="020B0604020202020204" pitchFamily="34" charset="0"/>
                    <a:cs typeface="Arial" panose="020B0604020202020204" pitchFamily="34" charset="0"/>
                  </a:rPr>
                  <a:t>dB. (b) Classification accuracy versus SNR. Number of symbols per packet, </a:t>
                </a:r>
                <a14:m>
                  <m:oMath xmlns:m="http://schemas.openxmlformats.org/officeDocument/2006/math">
                    <m:sSub>
                      <m:sSubPr>
                        <m:ctrlPr>
                          <a:rPr lang="en-US" altLang="zh-CN" sz="2000" i="1" smtClean="0">
                            <a:latin typeface="Cambria Math" panose="02040503050406030204" pitchFamily="18" charset="0"/>
                            <a:cs typeface="Arial" panose="020B0604020202020204" pitchFamily="34" charset="0"/>
                          </a:rPr>
                        </m:ctrlPr>
                      </m:sSubPr>
                      <m:e>
                        <m:r>
                          <a:rPr lang="en-US" altLang="zh-CN" sz="2000" b="0" i="1" smtClean="0">
                            <a:latin typeface="Cambria Math" panose="02040503050406030204" pitchFamily="18" charset="0"/>
                            <a:cs typeface="Arial" panose="020B0604020202020204" pitchFamily="34" charset="0"/>
                          </a:rPr>
                          <m:t>𝑁</m:t>
                        </m:r>
                      </m:e>
                      <m:sub>
                        <m:r>
                          <a:rPr lang="en-US" altLang="zh-CN" sz="2000" b="0" i="1" smtClean="0">
                            <a:latin typeface="Cambria Math" panose="02040503050406030204" pitchFamily="18" charset="0"/>
                            <a:cs typeface="Arial" panose="020B0604020202020204" pitchFamily="34" charset="0"/>
                          </a:rPr>
                          <m:t>𝑠</m:t>
                        </m:r>
                      </m:sub>
                    </m:sSub>
                    <m:r>
                      <a:rPr lang="en-US" altLang="zh-CN" sz="2000" b="0" i="1" smtClean="0">
                        <a:latin typeface="Cambria Math" panose="02040503050406030204" pitchFamily="18" charset="0"/>
                        <a:cs typeface="Arial" panose="020B0604020202020204" pitchFamily="34" charset="0"/>
                      </a:rPr>
                      <m:t>=600</m:t>
                    </m:r>
                  </m:oMath>
                </a14:m>
                <a:r>
                  <a:rPr lang="en-US" altLang="zh-CN" sz="2000" dirty="0">
                    <a:latin typeface="Arial" panose="020B0604020202020204" pitchFamily="34" charset="0"/>
                    <a:cs typeface="Arial" panose="020B0604020202020204" pitchFamily="34" charset="0"/>
                  </a:rPr>
                  <a:t> .</a:t>
                </a:r>
                <a:endParaRPr lang="zh-CN" altLang="en-US" sz="2000" dirty="0">
                  <a:latin typeface="Arial" panose="020B0604020202020204" pitchFamily="34" charset="0"/>
                  <a:cs typeface="Arial" panose="020B0604020202020204" pitchFamily="34" charset="0"/>
                </a:endParaRPr>
              </a:p>
            </p:txBody>
          </p:sp>
        </mc:Choice>
        <mc:Fallback xmlns="">
          <p:sp>
            <p:nvSpPr>
              <p:cNvPr id="10" name="文本框 9">
                <a:extLst>
                  <a:ext uri="{FF2B5EF4-FFF2-40B4-BE49-F238E27FC236}">
                    <a16:creationId xmlns:a16="http://schemas.microsoft.com/office/drawing/2014/main" id="{94CE3711-7FEF-4362-99F1-A0EBCCD45829}"/>
                  </a:ext>
                </a:extLst>
              </p:cNvPr>
              <p:cNvSpPr txBox="1">
                <a:spLocks noRot="1" noChangeAspect="1" noMove="1" noResize="1" noEditPoints="1" noAdjustHandles="1" noChangeArrowheads="1" noChangeShapeType="1" noTextEdit="1"/>
              </p:cNvSpPr>
              <p:nvPr/>
            </p:nvSpPr>
            <p:spPr>
              <a:xfrm>
                <a:off x="657224" y="5550568"/>
                <a:ext cx="10889317" cy="1015663"/>
              </a:xfrm>
              <a:prstGeom prst="rect">
                <a:avLst/>
              </a:prstGeom>
              <a:blipFill>
                <a:blip r:embed="rId6"/>
                <a:stretch>
                  <a:fillRect l="-616" t="-3012" b="-1084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75979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5149635"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实验结果</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——Simulation setup</a:t>
            </a:r>
            <a:endPar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10" name="组合 9">
            <a:extLst>
              <a:ext uri="{FF2B5EF4-FFF2-40B4-BE49-F238E27FC236}">
                <a16:creationId xmlns:a16="http://schemas.microsoft.com/office/drawing/2014/main" id="{C0AC655E-407F-4939-AED1-6B21A195349E}"/>
              </a:ext>
            </a:extLst>
          </p:cNvPr>
          <p:cNvGrpSpPr/>
          <p:nvPr/>
        </p:nvGrpSpPr>
        <p:grpSpPr>
          <a:xfrm>
            <a:off x="2232724" y="1569852"/>
            <a:ext cx="7726551" cy="3574708"/>
            <a:chOff x="2582860" y="1627040"/>
            <a:chExt cx="7026279" cy="3142195"/>
          </a:xfrm>
        </p:grpSpPr>
        <p:pic>
          <p:nvPicPr>
            <p:cNvPr id="5" name="图片 4">
              <a:extLst>
                <a:ext uri="{FF2B5EF4-FFF2-40B4-BE49-F238E27FC236}">
                  <a16:creationId xmlns:a16="http://schemas.microsoft.com/office/drawing/2014/main" id="{3C8113FF-1BE1-4CA0-A6A8-580D3078B4C9}"/>
                </a:ext>
              </a:extLst>
            </p:cNvPr>
            <p:cNvPicPr>
              <a:picLocks noChangeAspect="1"/>
            </p:cNvPicPr>
            <p:nvPr/>
          </p:nvPicPr>
          <p:blipFill rotWithShape="1">
            <a:blip r:embed="rId5">
              <a:extLst>
                <a:ext uri="{28A0092B-C50C-407E-A947-70E740481C1C}">
                  <a14:useLocalDpi xmlns:a14="http://schemas.microsoft.com/office/drawing/2010/main" val="0"/>
                </a:ext>
              </a:extLst>
            </a:blip>
            <a:srcRect t="64284" b="-1081"/>
            <a:stretch/>
          </p:blipFill>
          <p:spPr>
            <a:xfrm>
              <a:off x="2582860" y="2109196"/>
              <a:ext cx="7026279" cy="2660039"/>
            </a:xfrm>
            <a:prstGeom prst="rect">
              <a:avLst/>
            </a:prstGeom>
          </p:spPr>
        </p:pic>
        <p:sp>
          <p:nvSpPr>
            <p:cNvPr id="8" name="文本框 7">
              <a:extLst>
                <a:ext uri="{FF2B5EF4-FFF2-40B4-BE49-F238E27FC236}">
                  <a16:creationId xmlns:a16="http://schemas.microsoft.com/office/drawing/2014/main" id="{72B7FDC4-C979-4E65-ADD3-05BAC2AF4D60}"/>
                </a:ext>
              </a:extLst>
            </p:cNvPr>
            <p:cNvSpPr txBox="1"/>
            <p:nvPr/>
          </p:nvSpPr>
          <p:spPr>
            <a:xfrm>
              <a:off x="4407075" y="1627040"/>
              <a:ext cx="2931825" cy="324646"/>
            </a:xfrm>
            <a:prstGeom prst="rect">
              <a:avLst/>
            </a:prstGeom>
            <a:noFill/>
          </p:spPr>
          <p:txBody>
            <a:bodyPr wrap="none" rtlCol="0">
              <a:spAutoFit/>
            </a:bodyPr>
            <a:lstStyle/>
            <a:p>
              <a:r>
                <a:rPr lang="en-US" altLang="zh-CN" dirty="0">
                  <a:solidFill>
                    <a:schemeClr val="accent1"/>
                  </a:solidFill>
                  <a:latin typeface="Arial" panose="020B0604020202020204" pitchFamily="34" charset="0"/>
                  <a:cs typeface="Arial" panose="020B0604020202020204" pitchFamily="34" charset="0"/>
                </a:rPr>
                <a:t>Table2: </a:t>
              </a:r>
              <a:r>
                <a:rPr lang="en-US" altLang="zh-CN" dirty="0">
                  <a:latin typeface="Arial" panose="020B0604020202020204" pitchFamily="34" charset="0"/>
                  <a:cs typeface="Arial" panose="020B0604020202020204" pitchFamily="34" charset="0"/>
                </a:rPr>
                <a:t>Receiver impairments</a:t>
              </a:r>
              <a:endParaRPr lang="zh-CN" altLang="en-US"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7603502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8009376"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实验结果</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——ACC versus Receiver Impairments</a:t>
            </a:r>
            <a:endPar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8" name="组合 7">
            <a:extLst>
              <a:ext uri="{FF2B5EF4-FFF2-40B4-BE49-F238E27FC236}">
                <a16:creationId xmlns:a16="http://schemas.microsoft.com/office/drawing/2014/main" id="{29FCF5E8-3A41-4044-AE8B-CABEB49E2E6D}"/>
              </a:ext>
            </a:extLst>
          </p:cNvPr>
          <p:cNvGrpSpPr/>
          <p:nvPr/>
        </p:nvGrpSpPr>
        <p:grpSpPr>
          <a:xfrm>
            <a:off x="283800" y="848979"/>
            <a:ext cx="11624400" cy="4320000"/>
            <a:chOff x="1088056" y="1309881"/>
            <a:chExt cx="9046150" cy="3360728"/>
          </a:xfrm>
        </p:grpSpPr>
        <p:pic>
          <p:nvPicPr>
            <p:cNvPr id="3" name="图片 2">
              <a:extLst>
                <a:ext uri="{FF2B5EF4-FFF2-40B4-BE49-F238E27FC236}">
                  <a16:creationId xmlns:a16="http://schemas.microsoft.com/office/drawing/2014/main" id="{CF790544-BAC1-49ED-AE3E-14865388839A}"/>
                </a:ext>
              </a:extLst>
            </p:cNvPr>
            <p:cNvPicPr>
              <a:picLocks noChangeAspect="1"/>
            </p:cNvPicPr>
            <p:nvPr/>
          </p:nvPicPr>
          <p:blipFill rotWithShape="1">
            <a:blip r:embed="rId5">
              <a:extLst>
                <a:ext uri="{28A0092B-C50C-407E-A947-70E740481C1C}">
                  <a14:useLocalDpi xmlns:a14="http://schemas.microsoft.com/office/drawing/2010/main" val="0"/>
                </a:ext>
              </a:extLst>
            </a:blip>
            <a:srcRect t="50995"/>
            <a:stretch/>
          </p:blipFill>
          <p:spPr>
            <a:xfrm>
              <a:off x="5902318" y="1309881"/>
              <a:ext cx="4231888" cy="3360727"/>
            </a:xfrm>
            <a:prstGeom prst="rect">
              <a:avLst/>
            </a:prstGeom>
          </p:spPr>
        </p:pic>
        <p:pic>
          <p:nvPicPr>
            <p:cNvPr id="6" name="图片 5">
              <a:extLst>
                <a:ext uri="{FF2B5EF4-FFF2-40B4-BE49-F238E27FC236}">
                  <a16:creationId xmlns:a16="http://schemas.microsoft.com/office/drawing/2014/main" id="{4603A81E-2516-4615-A801-09F17A33CA71}"/>
                </a:ext>
              </a:extLst>
            </p:cNvPr>
            <p:cNvPicPr>
              <a:picLocks noChangeAspect="1"/>
            </p:cNvPicPr>
            <p:nvPr/>
          </p:nvPicPr>
          <p:blipFill rotWithShape="1">
            <a:blip r:embed="rId5">
              <a:extLst>
                <a:ext uri="{28A0092B-C50C-407E-A947-70E740481C1C}">
                  <a14:useLocalDpi xmlns:a14="http://schemas.microsoft.com/office/drawing/2010/main" val="0"/>
                </a:ext>
              </a:extLst>
            </a:blip>
            <a:srcRect t="1" b="50994"/>
            <a:stretch/>
          </p:blipFill>
          <p:spPr>
            <a:xfrm>
              <a:off x="1088056" y="1309882"/>
              <a:ext cx="4231888" cy="3360727"/>
            </a:xfrm>
            <a:prstGeom prst="rect">
              <a:avLst/>
            </a:prstGeom>
          </p:spPr>
        </p:pic>
      </p:grpSp>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39005FF1-BB6F-4358-BAD6-3CB5CCCF0409}"/>
                  </a:ext>
                </a:extLst>
              </p:cNvPr>
              <p:cNvSpPr txBox="1"/>
              <p:nvPr/>
            </p:nvSpPr>
            <p:spPr>
              <a:xfrm>
                <a:off x="946365" y="5168978"/>
                <a:ext cx="10889317" cy="1345497"/>
              </a:xfrm>
              <a:prstGeom prst="rect">
                <a:avLst/>
              </a:prstGeom>
              <a:noFill/>
            </p:spPr>
            <p:txBody>
              <a:bodyPr wrap="square" rtlCol="0">
                <a:spAutoFit/>
              </a:bodyPr>
              <a:lstStyle/>
              <a:p>
                <a:r>
                  <a:rPr lang="en-US" altLang="zh-CN" sz="2000" dirty="0">
                    <a:latin typeface="Arial" panose="020B0604020202020204" pitchFamily="34" charset="0"/>
                    <a:cs typeface="Arial" panose="020B0604020202020204" pitchFamily="34" charset="0"/>
                  </a:rPr>
                  <a:t>Effects of a different classification receiver on classification accuracy. Number of devices </a:t>
                </a:r>
                <a14:m>
                  <m:oMath xmlns:m="http://schemas.openxmlformats.org/officeDocument/2006/math">
                    <m:sSub>
                      <m:sSubPr>
                        <m:ctrlPr>
                          <a:rPr lang="en-US" altLang="zh-CN" sz="2000" i="1">
                            <a:latin typeface="Cambria Math" panose="02040503050406030204" pitchFamily="18" charset="0"/>
                            <a:cs typeface="Arial" panose="020B0604020202020204" pitchFamily="34" charset="0"/>
                          </a:rPr>
                        </m:ctrlPr>
                      </m:sSubPr>
                      <m:e>
                        <m:r>
                          <a:rPr lang="en-US" altLang="zh-CN" sz="2000" i="1">
                            <a:latin typeface="Cambria Math" panose="02040503050406030204" pitchFamily="18" charset="0"/>
                            <a:cs typeface="Arial" panose="020B0604020202020204" pitchFamily="34" charset="0"/>
                          </a:rPr>
                          <m:t>𝑁</m:t>
                        </m:r>
                      </m:e>
                      <m:sub>
                        <m:r>
                          <a:rPr lang="en-US" altLang="zh-CN" sz="2000" b="0" i="1" smtClean="0">
                            <a:latin typeface="Cambria Math" panose="02040503050406030204" pitchFamily="18" charset="0"/>
                            <a:cs typeface="Arial" panose="020B0604020202020204" pitchFamily="34" charset="0"/>
                          </a:rPr>
                          <m:t>𝐷𝑈𝑇</m:t>
                        </m:r>
                      </m:sub>
                    </m:sSub>
                    <m:r>
                      <a:rPr lang="en-US" altLang="zh-CN" sz="2000" i="1">
                        <a:latin typeface="Cambria Math" panose="02040503050406030204" pitchFamily="18" charset="0"/>
                        <a:cs typeface="Arial" panose="020B0604020202020204" pitchFamily="34" charset="0"/>
                      </a:rPr>
                      <m:t>=</m:t>
                    </m:r>
                    <m:r>
                      <a:rPr lang="en-US" altLang="zh-CN" sz="2000" b="0" i="1" smtClean="0">
                        <a:latin typeface="Cambria Math" panose="02040503050406030204" pitchFamily="18" charset="0"/>
                        <a:cs typeface="Arial" panose="020B0604020202020204" pitchFamily="34" charset="0"/>
                      </a:rPr>
                      <m:t>50</m:t>
                    </m:r>
                  </m:oMath>
                </a14:m>
                <a:r>
                  <a:rPr lang="en-US" altLang="zh-CN" sz="2000" dirty="0">
                    <a:latin typeface="Arial" panose="020B0604020202020204" pitchFamily="34" charset="0"/>
                    <a:cs typeface="Arial" panose="020B0604020202020204" pitchFamily="34" charset="0"/>
                  </a:rPr>
                  <a:t> . Number of symbols per packet, </a:t>
                </a:r>
                <a14:m>
                  <m:oMath xmlns:m="http://schemas.openxmlformats.org/officeDocument/2006/math">
                    <m:sSub>
                      <m:sSubPr>
                        <m:ctrlPr>
                          <a:rPr lang="en-US" altLang="zh-CN" sz="2000" i="1" smtClean="0">
                            <a:latin typeface="Cambria Math" panose="02040503050406030204" pitchFamily="18" charset="0"/>
                            <a:cs typeface="Arial" panose="020B0604020202020204" pitchFamily="34" charset="0"/>
                          </a:rPr>
                        </m:ctrlPr>
                      </m:sSubPr>
                      <m:e>
                        <m:r>
                          <a:rPr lang="en-US" altLang="zh-CN" sz="2000" b="0" i="1" smtClean="0">
                            <a:latin typeface="Cambria Math" panose="02040503050406030204" pitchFamily="18" charset="0"/>
                            <a:cs typeface="Arial" panose="020B0604020202020204" pitchFamily="34" charset="0"/>
                          </a:rPr>
                          <m:t>𝑁</m:t>
                        </m:r>
                      </m:e>
                      <m:sub>
                        <m:r>
                          <a:rPr lang="en-US" altLang="zh-CN" sz="2000" b="0" i="1" smtClean="0">
                            <a:latin typeface="Cambria Math" panose="02040503050406030204" pitchFamily="18" charset="0"/>
                            <a:cs typeface="Arial" panose="020B0604020202020204" pitchFamily="34" charset="0"/>
                          </a:rPr>
                          <m:t>𝑠</m:t>
                        </m:r>
                      </m:sub>
                    </m:sSub>
                    <m:r>
                      <a:rPr lang="en-US" altLang="zh-CN" sz="2000" b="0" i="1" smtClean="0">
                        <a:latin typeface="Cambria Math" panose="02040503050406030204" pitchFamily="18" charset="0"/>
                        <a:cs typeface="Arial" panose="020B0604020202020204" pitchFamily="34" charset="0"/>
                      </a:rPr>
                      <m:t>=600</m:t>
                    </m:r>
                  </m:oMath>
                </a14:m>
                <a:r>
                  <a:rPr lang="en-US" altLang="zh-CN" sz="2000" dirty="0">
                    <a:latin typeface="Arial" panose="020B0604020202020204" pitchFamily="34" charset="0"/>
                    <a:cs typeface="Arial" panose="020B0604020202020204" pitchFamily="34" charset="0"/>
                  </a:rPr>
                  <a:t> . SNR, </a:t>
                </a:r>
                <a:r>
                  <a:rPr lang="el-GR" altLang="zh-CN" sz="2000" dirty="0">
                    <a:latin typeface="Arial" panose="020B0604020202020204" pitchFamily="34" charset="0"/>
                    <a:cs typeface="Arial" panose="020B0604020202020204" pitchFamily="34" charset="0"/>
                  </a:rPr>
                  <a:t>γ=20 </a:t>
                </a:r>
                <a:r>
                  <a:rPr lang="en-US" altLang="zh-CN" sz="2000" dirty="0">
                    <a:latin typeface="Arial" panose="020B0604020202020204" pitchFamily="34" charset="0"/>
                    <a:cs typeface="Arial" panose="020B0604020202020204" pitchFamily="34" charset="0"/>
                  </a:rPr>
                  <a:t>dB. (a) R1, classification accuracy versus gain imbalances of receivers. </a:t>
                </a:r>
                <a14:m>
                  <m:oMath xmlns:m="http://schemas.openxmlformats.org/officeDocument/2006/math">
                    <m:sSubSup>
                      <m:sSubSupPr>
                        <m:ctrlPr>
                          <a:rPr lang="en-US" altLang="zh-CN" sz="2000" i="1" smtClean="0">
                            <a:latin typeface="Cambria Math" panose="02040503050406030204" pitchFamily="18" charset="0"/>
                            <a:cs typeface="Arial" panose="020B0604020202020204" pitchFamily="34" charset="0"/>
                          </a:rPr>
                        </m:ctrlPr>
                      </m:sSubSupPr>
                      <m:e>
                        <m:r>
                          <a:rPr lang="zh-CN" altLang="en-US" sz="2000" i="1" smtClean="0">
                            <a:latin typeface="Cambria Math" panose="02040503050406030204" pitchFamily="18" charset="0"/>
                            <a:cs typeface="Arial" panose="020B0604020202020204" pitchFamily="34" charset="0"/>
                          </a:rPr>
                          <m:t>𝜓</m:t>
                        </m:r>
                      </m:e>
                      <m:sub>
                        <m:r>
                          <a:rPr lang="en-US" altLang="zh-CN" sz="2000" b="0" i="1" smtClean="0">
                            <a:latin typeface="Cambria Math" panose="02040503050406030204" pitchFamily="18" charset="0"/>
                            <a:cs typeface="Arial" panose="020B0604020202020204" pitchFamily="34" charset="0"/>
                          </a:rPr>
                          <m:t>𝑡𝑒𝑠𝑡</m:t>
                        </m:r>
                      </m:sub>
                      <m:sup>
                        <m:r>
                          <a:rPr lang="en-US" altLang="zh-CN" sz="2000" b="0" i="1" smtClean="0">
                            <a:latin typeface="Cambria Math" panose="02040503050406030204" pitchFamily="18" charset="0"/>
                            <a:cs typeface="Arial" panose="020B0604020202020204" pitchFamily="34" charset="0"/>
                          </a:rPr>
                          <m:t>𝑟𝑥</m:t>
                        </m:r>
                      </m:sup>
                    </m:sSubSup>
                    <m:r>
                      <a:rPr lang="en-US" altLang="zh-CN" sz="2000" b="0" i="1" smtClean="0">
                        <a:latin typeface="Cambria Math" panose="02040503050406030204" pitchFamily="18" charset="0"/>
                        <a:cs typeface="Arial" panose="020B0604020202020204" pitchFamily="34" charset="0"/>
                      </a:rPr>
                      <m:t>=0</m:t>
                    </m:r>
                  </m:oMath>
                </a14:m>
                <a:r>
                  <a:rPr lang="en-US" altLang="zh-CN" sz="2000" dirty="0">
                    <a:latin typeface="Arial" panose="020B0604020202020204" pitchFamily="34" charset="0"/>
                    <a:cs typeface="Arial" panose="020B0604020202020204" pitchFamily="34" charset="0"/>
                  </a:rPr>
                  <a:t> . (b) R2, classification accuracy versus phase imbalances of receivers. </a:t>
                </a:r>
                <a14:m>
                  <m:oMath xmlns:m="http://schemas.openxmlformats.org/officeDocument/2006/math">
                    <m:sSubSup>
                      <m:sSubSupPr>
                        <m:ctrlPr>
                          <a:rPr lang="en-US" altLang="zh-CN" sz="2000" i="1">
                            <a:latin typeface="Cambria Math" panose="02040503050406030204" pitchFamily="18" charset="0"/>
                            <a:cs typeface="Arial" panose="020B0604020202020204" pitchFamily="34" charset="0"/>
                          </a:rPr>
                        </m:ctrlPr>
                      </m:sSubSupPr>
                      <m:e>
                        <m:r>
                          <a:rPr lang="en-US" altLang="zh-CN" sz="2000" b="0" i="1" smtClean="0">
                            <a:latin typeface="Cambria Math" panose="02040503050406030204" pitchFamily="18" charset="0"/>
                            <a:cs typeface="Arial" panose="020B0604020202020204" pitchFamily="34" charset="0"/>
                          </a:rPr>
                          <m:t>𝐺</m:t>
                        </m:r>
                      </m:e>
                      <m:sub>
                        <m:r>
                          <a:rPr lang="en-US" altLang="zh-CN" sz="2000" i="1">
                            <a:latin typeface="Cambria Math" panose="02040503050406030204" pitchFamily="18" charset="0"/>
                            <a:cs typeface="Arial" panose="020B0604020202020204" pitchFamily="34" charset="0"/>
                          </a:rPr>
                          <m:t>𝑡𝑒𝑠𝑡</m:t>
                        </m:r>
                      </m:sub>
                      <m:sup>
                        <m:r>
                          <a:rPr lang="en-US" altLang="zh-CN" sz="2000" i="1">
                            <a:latin typeface="Cambria Math" panose="02040503050406030204" pitchFamily="18" charset="0"/>
                            <a:cs typeface="Arial" panose="020B0604020202020204" pitchFamily="34" charset="0"/>
                          </a:rPr>
                          <m:t>𝑟𝑥</m:t>
                        </m:r>
                      </m:sup>
                    </m:sSubSup>
                    <m:r>
                      <a:rPr lang="en-US" altLang="zh-CN" sz="2000" i="1">
                        <a:latin typeface="Cambria Math" panose="02040503050406030204" pitchFamily="18" charset="0"/>
                        <a:cs typeface="Arial" panose="020B0604020202020204" pitchFamily="34" charset="0"/>
                      </a:rPr>
                      <m:t>=0</m:t>
                    </m:r>
                  </m:oMath>
                </a14:m>
                <a:r>
                  <a:rPr lang="en-US" altLang="zh-CN" sz="2000" dirty="0">
                    <a:latin typeface="Arial" panose="020B0604020202020204" pitchFamily="34" charset="0"/>
                    <a:cs typeface="Arial" panose="020B0604020202020204" pitchFamily="34" charset="0"/>
                  </a:rPr>
                  <a:t> .</a:t>
                </a:r>
                <a:endParaRPr lang="zh-CN" altLang="en-US" sz="2000" dirty="0">
                  <a:latin typeface="Arial" panose="020B0604020202020204" pitchFamily="34" charset="0"/>
                  <a:cs typeface="Arial" panose="020B0604020202020204" pitchFamily="34" charset="0"/>
                </a:endParaRPr>
              </a:p>
            </p:txBody>
          </p:sp>
        </mc:Choice>
        <mc:Fallback xmlns="">
          <p:sp>
            <p:nvSpPr>
              <p:cNvPr id="14" name="文本框 13">
                <a:extLst>
                  <a:ext uri="{FF2B5EF4-FFF2-40B4-BE49-F238E27FC236}">
                    <a16:creationId xmlns:a16="http://schemas.microsoft.com/office/drawing/2014/main" id="{39005FF1-BB6F-4358-BAD6-3CB5CCCF0409}"/>
                  </a:ext>
                </a:extLst>
              </p:cNvPr>
              <p:cNvSpPr txBox="1">
                <a:spLocks noRot="1" noChangeAspect="1" noMove="1" noResize="1" noEditPoints="1" noAdjustHandles="1" noChangeArrowheads="1" noChangeShapeType="1" noTextEdit="1"/>
              </p:cNvSpPr>
              <p:nvPr/>
            </p:nvSpPr>
            <p:spPr>
              <a:xfrm>
                <a:off x="946365" y="5168978"/>
                <a:ext cx="10889317" cy="1345497"/>
              </a:xfrm>
              <a:prstGeom prst="rect">
                <a:avLst/>
              </a:prstGeom>
              <a:blipFill>
                <a:blip r:embed="rId6"/>
                <a:stretch>
                  <a:fillRect l="-560" t="-2262" r="-951" b="-588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6880610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7453564"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实验结果</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——ACC versus Receiver Impairments</a:t>
            </a:r>
            <a:endPar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5" name="组合 4">
            <a:extLst>
              <a:ext uri="{FF2B5EF4-FFF2-40B4-BE49-F238E27FC236}">
                <a16:creationId xmlns:a16="http://schemas.microsoft.com/office/drawing/2014/main" id="{428D0D8C-6FD0-4148-8442-E81534237FD2}"/>
              </a:ext>
            </a:extLst>
          </p:cNvPr>
          <p:cNvGrpSpPr/>
          <p:nvPr/>
        </p:nvGrpSpPr>
        <p:grpSpPr>
          <a:xfrm>
            <a:off x="1667659" y="986121"/>
            <a:ext cx="9457540" cy="3586726"/>
            <a:chOff x="1533189" y="1203274"/>
            <a:chExt cx="9125622" cy="3369572"/>
          </a:xfrm>
        </p:grpSpPr>
        <p:pic>
          <p:nvPicPr>
            <p:cNvPr id="3" name="图片 2">
              <a:extLst>
                <a:ext uri="{FF2B5EF4-FFF2-40B4-BE49-F238E27FC236}">
                  <a16:creationId xmlns:a16="http://schemas.microsoft.com/office/drawing/2014/main" id="{10471667-9EA8-4350-AE41-E08517E5D4AC}"/>
                </a:ext>
              </a:extLst>
            </p:cNvPr>
            <p:cNvPicPr>
              <a:picLocks noChangeAspect="1"/>
            </p:cNvPicPr>
            <p:nvPr/>
          </p:nvPicPr>
          <p:blipFill rotWithShape="1">
            <a:blip r:embed="rId5">
              <a:extLst>
                <a:ext uri="{28A0092B-C50C-407E-A947-70E740481C1C}">
                  <a14:useLocalDpi xmlns:a14="http://schemas.microsoft.com/office/drawing/2010/main" val="0"/>
                </a:ext>
              </a:extLst>
            </a:blip>
            <a:srcRect b="51333"/>
            <a:stretch/>
          </p:blipFill>
          <p:spPr>
            <a:xfrm>
              <a:off x="1533189" y="1203274"/>
              <a:ext cx="4223524" cy="3337555"/>
            </a:xfrm>
            <a:prstGeom prst="rect">
              <a:avLst/>
            </a:prstGeom>
          </p:spPr>
        </p:pic>
        <p:pic>
          <p:nvPicPr>
            <p:cNvPr id="12" name="图片 11">
              <a:extLst>
                <a:ext uri="{FF2B5EF4-FFF2-40B4-BE49-F238E27FC236}">
                  <a16:creationId xmlns:a16="http://schemas.microsoft.com/office/drawing/2014/main" id="{8D49399D-7A83-4EEA-8602-81A3926D6492}"/>
                </a:ext>
              </a:extLst>
            </p:cNvPr>
            <p:cNvPicPr>
              <a:picLocks noChangeAspect="1"/>
            </p:cNvPicPr>
            <p:nvPr/>
          </p:nvPicPr>
          <p:blipFill rotWithShape="1">
            <a:blip r:embed="rId5">
              <a:extLst>
                <a:ext uri="{28A0092B-C50C-407E-A947-70E740481C1C}">
                  <a14:useLocalDpi xmlns:a14="http://schemas.microsoft.com/office/drawing/2010/main" val="0"/>
                </a:ext>
              </a:extLst>
            </a:blip>
            <a:srcRect t="50866"/>
            <a:stretch/>
          </p:blipFill>
          <p:spPr>
            <a:xfrm>
              <a:off x="6435287" y="1203274"/>
              <a:ext cx="4223524" cy="3369572"/>
            </a:xfrm>
            <a:prstGeom prst="rect">
              <a:avLst/>
            </a:prstGeom>
          </p:spPr>
        </p:pic>
      </p:grpSp>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9AC6E654-7D5F-4EDC-89EE-ED60E0D9B86D}"/>
                  </a:ext>
                </a:extLst>
              </p:cNvPr>
              <p:cNvSpPr txBox="1"/>
              <p:nvPr/>
            </p:nvSpPr>
            <p:spPr>
              <a:xfrm>
                <a:off x="946365" y="5039119"/>
                <a:ext cx="10492600" cy="1015663"/>
              </a:xfrm>
              <a:prstGeom prst="rect">
                <a:avLst/>
              </a:prstGeom>
              <a:noFill/>
            </p:spPr>
            <p:txBody>
              <a:bodyPr wrap="square" rtlCol="0">
                <a:spAutoFit/>
              </a:bodyPr>
              <a:lstStyle/>
              <a:p>
                <a:r>
                  <a:rPr lang="en-US" altLang="zh-CN" sz="2000" dirty="0">
                    <a:latin typeface="Arial" panose="020B0604020202020204" pitchFamily="34" charset="0"/>
                    <a:cs typeface="Arial" panose="020B0604020202020204" pitchFamily="34" charset="0"/>
                  </a:rPr>
                  <a:t>R3, effects of a different classification receiver on classification accuracy. Number of devices </a:t>
                </a:r>
                <a14:m>
                  <m:oMath xmlns:m="http://schemas.openxmlformats.org/officeDocument/2006/math">
                    <m:sSub>
                      <m:sSubPr>
                        <m:ctrlPr>
                          <a:rPr lang="en-US" altLang="zh-CN" sz="2000" i="1" smtClean="0">
                            <a:latin typeface="Cambria Math" panose="02040503050406030204" pitchFamily="18" charset="0"/>
                            <a:cs typeface="Arial" panose="020B0604020202020204" pitchFamily="34" charset="0"/>
                          </a:rPr>
                        </m:ctrlPr>
                      </m:sSubPr>
                      <m:e>
                        <m:r>
                          <a:rPr lang="en-US" altLang="zh-CN" sz="2000" i="1">
                            <a:latin typeface="Cambria Math" panose="02040503050406030204" pitchFamily="18" charset="0"/>
                            <a:cs typeface="Arial" panose="020B0604020202020204" pitchFamily="34" charset="0"/>
                          </a:rPr>
                          <m:t>𝑁</m:t>
                        </m:r>
                      </m:e>
                      <m:sub>
                        <m:r>
                          <a:rPr lang="en-US" altLang="zh-CN" sz="2000" b="0" i="1" smtClean="0">
                            <a:latin typeface="Cambria Math" panose="02040503050406030204" pitchFamily="18" charset="0"/>
                            <a:cs typeface="Arial" panose="020B0604020202020204" pitchFamily="34" charset="0"/>
                          </a:rPr>
                          <m:t>𝐷𝑈𝑇</m:t>
                        </m:r>
                      </m:sub>
                    </m:sSub>
                    <m:r>
                      <a:rPr lang="en-US" altLang="zh-CN" sz="2000" i="1">
                        <a:latin typeface="Cambria Math" panose="02040503050406030204" pitchFamily="18" charset="0"/>
                        <a:cs typeface="Arial" panose="020B0604020202020204" pitchFamily="34" charset="0"/>
                      </a:rPr>
                      <m:t>=</m:t>
                    </m:r>
                    <m:r>
                      <a:rPr lang="en-US" altLang="zh-CN" sz="2000" b="0" i="1" smtClean="0">
                        <a:latin typeface="Cambria Math" panose="02040503050406030204" pitchFamily="18" charset="0"/>
                        <a:cs typeface="Arial" panose="020B0604020202020204" pitchFamily="34" charset="0"/>
                      </a:rPr>
                      <m:t>50</m:t>
                    </m:r>
                  </m:oMath>
                </a14:m>
                <a:r>
                  <a:rPr lang="en-US" altLang="zh-CN" sz="2000" dirty="0">
                    <a:latin typeface="Arial" panose="020B0604020202020204" pitchFamily="34" charset="0"/>
                    <a:cs typeface="Arial" panose="020B0604020202020204" pitchFamily="34" charset="0"/>
                  </a:rPr>
                  <a:t> . Number of symbols per packet, </a:t>
                </a:r>
                <a14:m>
                  <m:oMath xmlns:m="http://schemas.openxmlformats.org/officeDocument/2006/math">
                    <m:sSub>
                      <m:sSubPr>
                        <m:ctrlPr>
                          <a:rPr lang="en-US" altLang="zh-CN" sz="2000" i="1">
                            <a:latin typeface="Cambria Math" panose="02040503050406030204" pitchFamily="18" charset="0"/>
                            <a:cs typeface="Arial" panose="020B0604020202020204" pitchFamily="34" charset="0"/>
                          </a:rPr>
                        </m:ctrlPr>
                      </m:sSubPr>
                      <m:e>
                        <m:r>
                          <a:rPr lang="en-US" altLang="zh-CN" sz="2000" i="1">
                            <a:latin typeface="Cambria Math" panose="02040503050406030204" pitchFamily="18" charset="0"/>
                            <a:cs typeface="Arial" panose="020B0604020202020204" pitchFamily="34" charset="0"/>
                          </a:rPr>
                          <m:t>𝑁</m:t>
                        </m:r>
                      </m:e>
                      <m:sub>
                        <m:r>
                          <a:rPr lang="en-US" altLang="zh-CN" sz="2000" i="1">
                            <a:latin typeface="Cambria Math" panose="02040503050406030204" pitchFamily="18" charset="0"/>
                            <a:cs typeface="Arial" panose="020B0604020202020204" pitchFamily="34" charset="0"/>
                          </a:rPr>
                          <m:t>𝑠</m:t>
                        </m:r>
                      </m:sub>
                    </m:sSub>
                    <m:r>
                      <a:rPr lang="en-US" altLang="zh-CN" sz="2000" i="1">
                        <a:latin typeface="Cambria Math" panose="02040503050406030204" pitchFamily="18" charset="0"/>
                        <a:cs typeface="Arial" panose="020B0604020202020204" pitchFamily="34" charset="0"/>
                      </a:rPr>
                      <m:t>=600</m:t>
                    </m:r>
                  </m:oMath>
                </a14:m>
                <a:r>
                  <a:rPr lang="en-US" altLang="zh-CN" sz="2000" dirty="0">
                    <a:latin typeface="Arial" panose="020B0604020202020204" pitchFamily="34" charset="0"/>
                    <a:cs typeface="Arial" panose="020B0604020202020204" pitchFamily="34" charset="0"/>
                  </a:rPr>
                  <a:t> . SNR, γ=20 dB (a) Same data payload. (b) Random data payload.</a:t>
                </a:r>
                <a:endParaRPr lang="zh-CN" altLang="en-US" sz="2000" dirty="0">
                  <a:latin typeface="Arial" panose="020B0604020202020204" pitchFamily="34" charset="0"/>
                  <a:cs typeface="Arial" panose="020B0604020202020204" pitchFamily="34" charset="0"/>
                </a:endParaRPr>
              </a:p>
            </p:txBody>
          </p:sp>
        </mc:Choice>
        <mc:Fallback xmlns="">
          <p:sp>
            <p:nvSpPr>
              <p:cNvPr id="14" name="文本框 13">
                <a:extLst>
                  <a:ext uri="{FF2B5EF4-FFF2-40B4-BE49-F238E27FC236}">
                    <a16:creationId xmlns:a16="http://schemas.microsoft.com/office/drawing/2014/main" id="{9AC6E654-7D5F-4EDC-89EE-ED60E0D9B86D}"/>
                  </a:ext>
                </a:extLst>
              </p:cNvPr>
              <p:cNvSpPr txBox="1">
                <a:spLocks noRot="1" noChangeAspect="1" noMove="1" noResize="1" noEditPoints="1" noAdjustHandles="1" noChangeArrowheads="1" noChangeShapeType="1" noTextEdit="1"/>
              </p:cNvSpPr>
              <p:nvPr/>
            </p:nvSpPr>
            <p:spPr>
              <a:xfrm>
                <a:off x="946365" y="5039119"/>
                <a:ext cx="10492600" cy="1015663"/>
              </a:xfrm>
              <a:prstGeom prst="rect">
                <a:avLst/>
              </a:prstGeom>
              <a:blipFill>
                <a:blip r:embed="rId6"/>
                <a:stretch>
                  <a:fillRect l="-581" t="-3012" b="-1084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836740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7337023"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实验结果</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——ACC versus Ndut</a:t>
            </a:r>
            <a:endPar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50D11D75-104C-4929-B00A-927DC74C51B4}"/>
              </a:ext>
            </a:extLst>
          </p:cNvPr>
          <p:cNvSpPr txBox="1"/>
          <p:nvPr/>
        </p:nvSpPr>
        <p:spPr>
          <a:xfrm>
            <a:off x="946365" y="5083942"/>
            <a:ext cx="10492600" cy="707886"/>
          </a:xfrm>
          <a:prstGeom prst="rect">
            <a:avLst/>
          </a:prstGeom>
          <a:noFill/>
        </p:spPr>
        <p:txBody>
          <a:bodyPr wrap="square" rtlCol="0">
            <a:spAutoFit/>
          </a:bodyPr>
          <a:lstStyle/>
          <a:p>
            <a:r>
              <a:rPr lang="en-US" altLang="zh-CN" sz="2000" dirty="0">
                <a:latin typeface="Arial" panose="020B0604020202020204" pitchFamily="34" charset="0"/>
                <a:cs typeface="Arial" panose="020B0604020202020204" pitchFamily="34" charset="0"/>
              </a:rPr>
              <a:t>Intuitively, it is more difficult to classify more DUTs when their RF impairments are within the same range, because their features will be closer to each other.</a:t>
            </a:r>
            <a:endParaRPr lang="zh-CN" altLang="en-US" sz="2400" dirty="0">
              <a:latin typeface="Arial" panose="020B0604020202020204" pitchFamily="34" charset="0"/>
              <a:cs typeface="Arial" panose="020B0604020202020204" pitchFamily="34" charset="0"/>
            </a:endParaRPr>
          </a:p>
        </p:txBody>
      </p:sp>
      <p:pic>
        <p:nvPicPr>
          <p:cNvPr id="3" name="图片 2">
            <a:extLst>
              <a:ext uri="{FF2B5EF4-FFF2-40B4-BE49-F238E27FC236}">
                <a16:creationId xmlns:a16="http://schemas.microsoft.com/office/drawing/2014/main" id="{817489E3-93F6-4DFD-9397-AB36BFF09DC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90750" y="1634698"/>
            <a:ext cx="7810500" cy="2628900"/>
          </a:xfrm>
          <a:prstGeom prst="rect">
            <a:avLst/>
          </a:prstGeom>
        </p:spPr>
      </p:pic>
    </p:spTree>
    <p:extLst>
      <p:ext uri="{BB962C8B-B14F-4D97-AF65-F5344CB8AC3E}">
        <p14:creationId xmlns:p14="http://schemas.microsoft.com/office/powerpoint/2010/main" val="30472268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4863885" y="0"/>
            <a:ext cx="2464230" cy="185980"/>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863885" y="6672020"/>
            <a:ext cx="2464230" cy="185980"/>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4949771" y="346544"/>
            <a:ext cx="2216258" cy="5386090"/>
          </a:xfrm>
          <a:prstGeom prst="rect">
            <a:avLst/>
          </a:prstGeom>
          <a:noFill/>
        </p:spPr>
        <p:txBody>
          <a:bodyPr wrap="square" rtlCol="0">
            <a:spAutoFit/>
          </a:bodyPr>
          <a:lstStyle/>
          <a:p>
            <a:pPr algn="ctr"/>
            <a:r>
              <a:rPr lang="en-US" altLang="zh-CN" sz="34400" b="1" dirty="0">
                <a:solidFill>
                  <a:srgbClr val="0080FE"/>
                </a:solidFill>
                <a:effectLst>
                  <a:outerShdw blurRad="38100" dist="38100" dir="2700000" algn="tl">
                    <a:srgbClr val="000000">
                      <a:alpha val="43137"/>
                    </a:srgbClr>
                  </a:outerShdw>
                </a:effectLst>
                <a:latin typeface="方正姚体" panose="02010601030101010101" pitchFamily="2" charset="-122"/>
                <a:ea typeface="方正姚体" panose="02010601030101010101" pitchFamily="2" charset="-122"/>
              </a:rPr>
              <a:t>4</a:t>
            </a:r>
            <a:endParaRPr lang="zh-CN" altLang="en-US" sz="34400" b="1" dirty="0">
              <a:solidFill>
                <a:srgbClr val="0080FE"/>
              </a:solidFill>
              <a:effectLst>
                <a:outerShdw blurRad="38100" dist="38100" dir="2700000" algn="tl">
                  <a:srgbClr val="000000">
                    <a:alpha val="43137"/>
                  </a:srgbClr>
                </a:outerShdw>
              </a:effectLst>
              <a:latin typeface="方正姚体" panose="02010601030101010101" pitchFamily="2" charset="-122"/>
              <a:ea typeface="方正姚体" panose="02010601030101010101" pitchFamily="2" charset="-122"/>
            </a:endParaRPr>
          </a:p>
        </p:txBody>
      </p:sp>
      <p:grpSp>
        <p:nvGrpSpPr>
          <p:cNvPr id="22" name="组合 21"/>
          <p:cNvGrpSpPr/>
          <p:nvPr/>
        </p:nvGrpSpPr>
        <p:grpSpPr>
          <a:xfrm>
            <a:off x="3067050" y="2868561"/>
            <a:ext cx="6057900" cy="1404461"/>
            <a:chOff x="3067050" y="2730669"/>
            <a:chExt cx="6057900" cy="1404461"/>
          </a:xfrm>
        </p:grpSpPr>
        <p:sp>
          <p:nvSpPr>
            <p:cNvPr id="18" name="文本框 17"/>
            <p:cNvSpPr txBox="1"/>
            <p:nvPr/>
          </p:nvSpPr>
          <p:spPr>
            <a:xfrm>
              <a:off x="3067050" y="2730669"/>
              <a:ext cx="6057900" cy="1015663"/>
            </a:xfrm>
            <a:prstGeom prst="rect">
              <a:avLst/>
            </a:prstGeom>
            <a:noFill/>
          </p:spPr>
          <p:txBody>
            <a:bodyPr wrap="square" rtlCol="0">
              <a:spAutoFit/>
            </a:bodyPr>
            <a:lstStyle/>
            <a:p>
              <a:pPr algn="ctr" defTabSz="913765">
                <a:defRPr/>
              </a:pPr>
              <a:r>
                <a:rPr lang="zh-CN" altLang="en-US" sz="6000" b="1" dirty="0">
                  <a:solidFill>
                    <a:prstClr val="black"/>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结论总结</a:t>
              </a:r>
            </a:p>
          </p:txBody>
        </p:sp>
        <p:sp>
          <p:nvSpPr>
            <p:cNvPr id="19" name="文本框 18"/>
            <p:cNvSpPr txBox="1"/>
            <p:nvPr/>
          </p:nvSpPr>
          <p:spPr>
            <a:xfrm>
              <a:off x="3067050" y="3735020"/>
              <a:ext cx="6057900" cy="400110"/>
            </a:xfrm>
            <a:prstGeom prst="rect">
              <a:avLst/>
            </a:prstGeom>
            <a:noFill/>
          </p:spPr>
          <p:txBody>
            <a:bodyPr wrap="square" rtlCol="0">
              <a:spAutoFit/>
            </a:bodyPr>
            <a:lstStyle/>
            <a:p>
              <a:pPr algn="ctr" defTabSz="913765">
                <a:defRPr/>
              </a:pPr>
              <a:r>
                <a:rPr lang="en-US" altLang="zh-CN" sz="2000" dirty="0">
                  <a:solidFill>
                    <a:srgbClr val="7A7A7A"/>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rPr>
                <a:t>CONCLUSION SUMMARY</a:t>
              </a:r>
              <a:endParaRPr lang="zh-CN" altLang="en-US" sz="2000" dirty="0">
                <a:solidFill>
                  <a:srgbClr val="7A7A7A"/>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2359299"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结论总结</a:t>
            </a: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04</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521B394F-F992-4EF7-BA24-CED4A03DF8BE}"/>
              </a:ext>
            </a:extLst>
          </p:cNvPr>
          <p:cNvSpPr txBox="1"/>
          <p:nvPr/>
        </p:nvSpPr>
        <p:spPr>
          <a:xfrm>
            <a:off x="1756551" y="1659285"/>
            <a:ext cx="8678898" cy="3539430"/>
          </a:xfrm>
          <a:prstGeom prst="rect">
            <a:avLst/>
          </a:prstGeom>
          <a:noFill/>
        </p:spPr>
        <p:txBody>
          <a:bodyPr wrap="square" rtlCol="0">
            <a:spAutoFit/>
          </a:bodyPr>
          <a:lstStyle/>
          <a:p>
            <a:r>
              <a:rPr lang="en-US" altLang="zh-CN" sz="2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rPr>
              <a:t>总的来说，他们此次的研究对窄带发送机和接收机的硬件损伤进行了系统建模，并对其对射频指纹识别的影响进行了广泛的实验和仿真验证。具体来说，硬件损伤</a:t>
            </a:r>
            <a:r>
              <a:rPr lang="zh-CN" altLang="en-US" sz="2800" kern="100" dirty="0">
                <a:latin typeface="等线" panose="02010600030101010101" pitchFamily="2" charset="-122"/>
                <a:ea typeface="等线" panose="02010600030101010101" pitchFamily="2" charset="-122"/>
                <a:cs typeface="Times New Roman" panose="02020603050405020304" pitchFamily="18" charset="0"/>
              </a:rPr>
              <a:t>涉及</a:t>
            </a:r>
            <a:r>
              <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rPr>
              <a:t>晶振缺陷、混频器不平衡和功放的非线性。经过他们三个多月的实验发现晶振缺陷并不稳定，并对其进行了补偿。最后，他们根据其他特性设计了</a:t>
            </a:r>
            <a:r>
              <a:rPr lang="en-US" altLang="zh-CN" sz="2800" kern="100" dirty="0">
                <a:effectLst/>
                <a:latin typeface="等线" panose="02010600030101010101" pitchFamily="2" charset="-122"/>
                <a:ea typeface="等线" panose="02010600030101010101" pitchFamily="2" charset="-122"/>
                <a:cs typeface="Times New Roman" panose="02020603050405020304" pitchFamily="18" charset="0"/>
              </a:rPr>
              <a:t>RFFI</a:t>
            </a:r>
            <a:r>
              <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rPr>
              <a:t>协议，达到了较好的分类性能。</a:t>
            </a:r>
          </a:p>
          <a:p>
            <a:endParaRPr lang="zh-CN" altLang="en-US" sz="2800" dirty="0"/>
          </a:p>
        </p:txBody>
      </p:sp>
    </p:spTree>
    <p:extLst>
      <p:ext uri="{BB962C8B-B14F-4D97-AF65-F5344CB8AC3E}">
        <p14:creationId xmlns:p14="http://schemas.microsoft.com/office/powerpoint/2010/main" val="4739302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rotWithShape="1">
          <a:blip r:embed="rId4">
            <a:extLst>
              <a:ext uri="{28A0092B-C50C-407E-A947-70E740481C1C}">
                <a14:useLocalDpi xmlns:a14="http://schemas.microsoft.com/office/drawing/2010/main" val="0"/>
              </a:ext>
            </a:extLst>
          </a:blip>
          <a:srcRect b="21938"/>
          <a:stretch>
            <a:fillRect/>
          </a:stretch>
        </p:blipFill>
        <p:spPr>
          <a:xfrm>
            <a:off x="0" y="1"/>
            <a:ext cx="12192000" cy="6858000"/>
          </a:xfrm>
          <a:prstGeom prst="rect">
            <a:avLst/>
          </a:prstGeom>
        </p:spPr>
      </p:pic>
      <p:sp>
        <p:nvSpPr>
          <p:cNvPr id="22" name="PA_矩形 9"/>
          <p:cNvSpPr/>
          <p:nvPr>
            <p:custDataLst>
              <p:tags r:id="rId1"/>
            </p:custDataLst>
          </p:nvPr>
        </p:nvSpPr>
        <p:spPr>
          <a:xfrm flipV="1">
            <a:off x="0" y="0"/>
            <a:ext cx="12192000" cy="6858000"/>
          </a:xfrm>
          <a:prstGeom prst="rect">
            <a:avLst/>
          </a:prstGeom>
          <a:gradFill>
            <a:gsLst>
              <a:gs pos="0">
                <a:srgbClr val="09397E">
                  <a:alpha val="25000"/>
                </a:srgbClr>
              </a:gs>
              <a:gs pos="82000">
                <a:srgbClr val="09397E">
                  <a:alpha val="90000"/>
                </a:srgbClr>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171" name="Rectangle 3"/>
          <p:cNvSpPr txBox="1">
            <a:spLocks noChangeArrowheads="1"/>
          </p:cNvSpPr>
          <p:nvPr/>
        </p:nvSpPr>
        <p:spPr bwMode="auto">
          <a:xfrm>
            <a:off x="1758071" y="2505137"/>
            <a:ext cx="8720888" cy="756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fontAlgn="base">
              <a:spcBef>
                <a:spcPct val="0"/>
              </a:spcBef>
              <a:spcAft>
                <a:spcPct val="0"/>
              </a:spcAft>
            </a:pPr>
            <a:r>
              <a:rPr lang="zh-CN" altLang="en-US" sz="4800" b="1"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谢谢聆听，敬请批评指正</a:t>
            </a:r>
          </a:p>
        </p:txBody>
      </p:sp>
      <p:sp>
        <p:nvSpPr>
          <p:cNvPr id="7173" name="TextBox 34"/>
          <p:cNvSpPr txBox="1">
            <a:spLocks noChangeArrowheads="1"/>
          </p:cNvSpPr>
          <p:nvPr/>
        </p:nvSpPr>
        <p:spPr bwMode="auto">
          <a:xfrm>
            <a:off x="6845434" y="5247500"/>
            <a:ext cx="4070571" cy="458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3765" fontAlgn="base">
              <a:lnSpc>
                <a:spcPct val="150000"/>
              </a:lnSpc>
              <a:spcBef>
                <a:spcPct val="0"/>
              </a:spcBef>
              <a:spcAft>
                <a:spcPct val="0"/>
              </a:spcAft>
            </a:pPr>
            <a:r>
              <a:rPr lang="en-US" altLang="zh-CN"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2023</a:t>
            </a:r>
            <a:r>
              <a:rPr lang="zh-CN" altLang="en-US"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年</a:t>
            </a:r>
            <a:r>
              <a:rPr lang="en-US" altLang="zh-CN"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11</a:t>
            </a:r>
            <a:r>
              <a:rPr lang="zh-CN" altLang="en-US"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月</a:t>
            </a:r>
            <a:r>
              <a:rPr lang="en-US" altLang="zh-CN"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20</a:t>
            </a:r>
            <a:r>
              <a:rPr lang="zh-CN" altLang="en-US"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日</a:t>
            </a:r>
          </a:p>
        </p:txBody>
      </p:sp>
      <p:sp>
        <p:nvSpPr>
          <p:cNvPr id="7174" name="TextBox 35"/>
          <p:cNvSpPr txBox="1">
            <a:spLocks noChangeArrowheads="1"/>
          </p:cNvSpPr>
          <p:nvPr/>
        </p:nvSpPr>
        <p:spPr bwMode="auto">
          <a:xfrm>
            <a:off x="3804972" y="5247500"/>
            <a:ext cx="2656444" cy="458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3765" fontAlgn="base">
              <a:lnSpc>
                <a:spcPct val="150000"/>
              </a:lnSpc>
              <a:spcBef>
                <a:spcPct val="0"/>
              </a:spcBef>
              <a:spcAft>
                <a:spcPct val="0"/>
              </a:spcAft>
            </a:pPr>
            <a:r>
              <a:rPr lang="zh-CN" altLang="en-US"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汇报人：陈鹏宇</a:t>
            </a:r>
          </a:p>
        </p:txBody>
      </p:sp>
      <p:sp>
        <p:nvSpPr>
          <p:cNvPr id="7182" name="Oval 6"/>
          <p:cNvSpPr>
            <a:spLocks noChangeArrowheads="1"/>
          </p:cNvSpPr>
          <p:nvPr/>
        </p:nvSpPr>
        <p:spPr bwMode="auto">
          <a:xfrm>
            <a:off x="3261426" y="5304311"/>
            <a:ext cx="407288" cy="42462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fontAlgn="base">
              <a:spcBef>
                <a:spcPct val="0"/>
              </a:spcBef>
              <a:spcAft>
                <a:spcPct val="0"/>
              </a:spcAft>
            </a:pPr>
            <a:endParaRPr lang="zh-CN" altLang="en-US" sz="1800" dirty="0">
              <a:solidFill>
                <a:srgbClr val="004C54"/>
              </a:solidFill>
              <a:latin typeface="Arial" panose="020B0604020202020204" pitchFamily="34" charset="0"/>
              <a:ea typeface="微软雅黑" panose="020B0503020204020204" pitchFamily="34" charset="-122"/>
            </a:endParaRPr>
          </a:p>
        </p:txBody>
      </p:sp>
      <p:sp>
        <p:nvSpPr>
          <p:cNvPr id="7183" name="Freeform 7"/>
          <p:cNvSpPr>
            <a:spLocks noEditPoints="1"/>
          </p:cNvSpPr>
          <p:nvPr/>
        </p:nvSpPr>
        <p:spPr bwMode="auto">
          <a:xfrm>
            <a:off x="3391279" y="5381749"/>
            <a:ext cx="166961" cy="281302"/>
          </a:xfrm>
          <a:custGeom>
            <a:avLst/>
            <a:gdLst>
              <a:gd name="T0" fmla="*/ 2147483647 w 346"/>
              <a:gd name="T1" fmla="*/ 2147483647 h 555"/>
              <a:gd name="T2" fmla="*/ 2147483647 w 346"/>
              <a:gd name="T3" fmla="*/ 2147483647 h 555"/>
              <a:gd name="T4" fmla="*/ 2147483647 w 346"/>
              <a:gd name="T5" fmla="*/ 2147483647 h 555"/>
              <a:gd name="T6" fmla="*/ 2147483647 w 346"/>
              <a:gd name="T7" fmla="*/ 2147483647 h 555"/>
              <a:gd name="T8" fmla="*/ 2147483647 w 346"/>
              <a:gd name="T9" fmla="*/ 2147483647 h 555"/>
              <a:gd name="T10" fmla="*/ 2147483647 w 346"/>
              <a:gd name="T11" fmla="*/ 2147483647 h 555"/>
              <a:gd name="T12" fmla="*/ 2147483647 w 346"/>
              <a:gd name="T13" fmla="*/ 2147483647 h 555"/>
              <a:gd name="T14" fmla="*/ 2147483647 w 346"/>
              <a:gd name="T15" fmla="*/ 2147483647 h 555"/>
              <a:gd name="T16" fmla="*/ 2147483647 w 346"/>
              <a:gd name="T17" fmla="*/ 2147483647 h 555"/>
              <a:gd name="T18" fmla="*/ 2147483647 w 346"/>
              <a:gd name="T19" fmla="*/ 2147483647 h 555"/>
              <a:gd name="T20" fmla="*/ 2147483647 w 346"/>
              <a:gd name="T21" fmla="*/ 2147483647 h 555"/>
              <a:gd name="T22" fmla="*/ 0 w 346"/>
              <a:gd name="T23" fmla="*/ 2147483647 h 555"/>
              <a:gd name="T24" fmla="*/ 0 w 346"/>
              <a:gd name="T25" fmla="*/ 2147483647 h 555"/>
              <a:gd name="T26" fmla="*/ 2147483647 w 346"/>
              <a:gd name="T27" fmla="*/ 2147483647 h 555"/>
              <a:gd name="T28" fmla="*/ 2147483647 w 346"/>
              <a:gd name="T29" fmla="*/ 2147483647 h 555"/>
              <a:gd name="T30" fmla="*/ 2147483647 w 346"/>
              <a:gd name="T31" fmla="*/ 2147483647 h 555"/>
              <a:gd name="T32" fmla="*/ 2147483647 w 346"/>
              <a:gd name="T33" fmla="*/ 2147483647 h 555"/>
              <a:gd name="T34" fmla="*/ 2147483647 w 346"/>
              <a:gd name="T35" fmla="*/ 2147483647 h 555"/>
              <a:gd name="T36" fmla="*/ 2147483647 w 346"/>
              <a:gd name="T37" fmla="*/ 2147483647 h 555"/>
              <a:gd name="T38" fmla="*/ 2147483647 w 346"/>
              <a:gd name="T39" fmla="*/ 2147483647 h 555"/>
              <a:gd name="T40" fmla="*/ 2147483647 w 346"/>
              <a:gd name="T41" fmla="*/ 2147483647 h 555"/>
              <a:gd name="T42" fmla="*/ 2147483647 w 346"/>
              <a:gd name="T43" fmla="*/ 2147483647 h 555"/>
              <a:gd name="T44" fmla="*/ 2147483647 w 346"/>
              <a:gd name="T45" fmla="*/ 2147483647 h 555"/>
              <a:gd name="T46" fmla="*/ 2147483647 w 346"/>
              <a:gd name="T47" fmla="*/ 2147483647 h 555"/>
              <a:gd name="T48" fmla="*/ 2147483647 w 346"/>
              <a:gd name="T49" fmla="*/ 2147483647 h 555"/>
              <a:gd name="T50" fmla="*/ 2147483647 w 346"/>
              <a:gd name="T51" fmla="*/ 0 h 555"/>
              <a:gd name="T52" fmla="*/ 2147483647 w 346"/>
              <a:gd name="T53" fmla="*/ 0 h 555"/>
              <a:gd name="T54" fmla="*/ 2147483647 w 346"/>
              <a:gd name="T55" fmla="*/ 0 h 555"/>
              <a:gd name="T56" fmla="*/ 2147483647 w 346"/>
              <a:gd name="T57" fmla="*/ 2147483647 h 555"/>
              <a:gd name="T58" fmla="*/ 2147483647 w 346"/>
              <a:gd name="T59" fmla="*/ 2147483647 h 555"/>
              <a:gd name="T60" fmla="*/ 2147483647 w 346"/>
              <a:gd name="T61" fmla="*/ 2147483647 h 55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346" h="555">
                <a:moveTo>
                  <a:pt x="346" y="284"/>
                </a:moveTo>
                <a:lnTo>
                  <a:pt x="346" y="183"/>
                </a:lnTo>
                <a:cubicBezTo>
                  <a:pt x="346" y="154"/>
                  <a:pt x="300" y="154"/>
                  <a:pt x="300" y="183"/>
                </a:cubicBezTo>
                <a:lnTo>
                  <a:pt x="300" y="284"/>
                </a:lnTo>
                <a:cubicBezTo>
                  <a:pt x="300" y="352"/>
                  <a:pt x="244" y="408"/>
                  <a:pt x="176" y="408"/>
                </a:cubicBezTo>
                <a:cubicBezTo>
                  <a:pt x="175" y="408"/>
                  <a:pt x="174" y="408"/>
                  <a:pt x="173" y="408"/>
                </a:cubicBezTo>
                <a:lnTo>
                  <a:pt x="172" y="408"/>
                </a:lnTo>
                <a:cubicBezTo>
                  <a:pt x="171" y="408"/>
                  <a:pt x="171" y="408"/>
                  <a:pt x="170" y="408"/>
                </a:cubicBezTo>
                <a:cubicBezTo>
                  <a:pt x="101" y="408"/>
                  <a:pt x="46" y="352"/>
                  <a:pt x="46" y="284"/>
                </a:cubicBezTo>
                <a:lnTo>
                  <a:pt x="46" y="183"/>
                </a:lnTo>
                <a:cubicBezTo>
                  <a:pt x="46" y="154"/>
                  <a:pt x="0" y="154"/>
                  <a:pt x="0" y="183"/>
                </a:cubicBezTo>
                <a:cubicBezTo>
                  <a:pt x="0" y="197"/>
                  <a:pt x="0" y="284"/>
                  <a:pt x="0" y="284"/>
                </a:cubicBezTo>
                <a:cubicBezTo>
                  <a:pt x="0" y="370"/>
                  <a:pt x="63" y="441"/>
                  <a:pt x="146" y="452"/>
                </a:cubicBezTo>
                <a:lnTo>
                  <a:pt x="146" y="526"/>
                </a:lnTo>
                <a:lnTo>
                  <a:pt x="42" y="555"/>
                </a:lnTo>
                <a:lnTo>
                  <a:pt x="304" y="555"/>
                </a:lnTo>
                <a:lnTo>
                  <a:pt x="200" y="525"/>
                </a:lnTo>
                <a:lnTo>
                  <a:pt x="200" y="453"/>
                </a:lnTo>
                <a:cubicBezTo>
                  <a:pt x="282" y="441"/>
                  <a:pt x="346" y="370"/>
                  <a:pt x="346" y="284"/>
                </a:cubicBezTo>
                <a:close/>
                <a:moveTo>
                  <a:pt x="171" y="365"/>
                </a:moveTo>
                <a:cubicBezTo>
                  <a:pt x="172" y="365"/>
                  <a:pt x="172" y="365"/>
                  <a:pt x="173" y="365"/>
                </a:cubicBezTo>
                <a:cubicBezTo>
                  <a:pt x="173" y="365"/>
                  <a:pt x="174" y="365"/>
                  <a:pt x="174" y="365"/>
                </a:cubicBezTo>
                <a:cubicBezTo>
                  <a:pt x="220" y="365"/>
                  <a:pt x="257" y="328"/>
                  <a:pt x="257" y="282"/>
                </a:cubicBezTo>
                <a:lnTo>
                  <a:pt x="257" y="83"/>
                </a:lnTo>
                <a:cubicBezTo>
                  <a:pt x="257" y="37"/>
                  <a:pt x="220" y="0"/>
                  <a:pt x="174" y="0"/>
                </a:cubicBezTo>
                <a:cubicBezTo>
                  <a:pt x="174" y="0"/>
                  <a:pt x="173" y="0"/>
                  <a:pt x="173" y="0"/>
                </a:cubicBezTo>
                <a:cubicBezTo>
                  <a:pt x="172" y="0"/>
                  <a:pt x="172" y="0"/>
                  <a:pt x="171" y="0"/>
                </a:cubicBezTo>
                <a:cubicBezTo>
                  <a:pt x="126" y="0"/>
                  <a:pt x="89" y="37"/>
                  <a:pt x="89" y="83"/>
                </a:cubicBezTo>
                <a:lnTo>
                  <a:pt x="89" y="282"/>
                </a:lnTo>
                <a:cubicBezTo>
                  <a:pt x="89" y="328"/>
                  <a:pt x="126" y="365"/>
                  <a:pt x="171" y="365"/>
                </a:cubicBez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eaLnBrk="0" fontAlgn="base" hangingPunct="0">
              <a:spcBef>
                <a:spcPct val="0"/>
              </a:spcBef>
              <a:spcAft>
                <a:spcPct val="0"/>
              </a:spcAft>
            </a:pPr>
            <a:endParaRPr lang="zh-CN" altLang="en-US" sz="1800" dirty="0">
              <a:solidFill>
                <a:srgbClr val="004C54"/>
              </a:solidFill>
              <a:latin typeface="Arial" panose="020B0604020202020204" pitchFamily="34" charset="0"/>
              <a:ea typeface="微软雅黑" panose="020B0503020204020204" pitchFamily="34" charset="-122"/>
            </a:endParaRPr>
          </a:p>
        </p:txBody>
      </p:sp>
      <p:cxnSp>
        <p:nvCxnSpPr>
          <p:cNvPr id="5134" name="直接连接符 2"/>
          <p:cNvCxnSpPr>
            <a:cxnSpLocks noChangeShapeType="1"/>
          </p:cNvCxnSpPr>
          <p:nvPr/>
        </p:nvCxnSpPr>
        <p:spPr bwMode="auto">
          <a:xfrm>
            <a:off x="1556011" y="2352796"/>
            <a:ext cx="9125009" cy="1"/>
          </a:xfrm>
          <a:prstGeom prst="line">
            <a:avLst/>
          </a:prstGeom>
          <a:noFill/>
          <a:ln w="9525" algn="ctr">
            <a:solidFill>
              <a:schemeClr val="accent2"/>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135" name="直接连接符 17"/>
          <p:cNvCxnSpPr>
            <a:cxnSpLocks noChangeShapeType="1"/>
          </p:cNvCxnSpPr>
          <p:nvPr/>
        </p:nvCxnSpPr>
        <p:spPr bwMode="auto">
          <a:xfrm>
            <a:off x="1556011" y="3477894"/>
            <a:ext cx="9125009" cy="1"/>
          </a:xfrm>
          <a:prstGeom prst="line">
            <a:avLst/>
          </a:prstGeom>
          <a:noFill/>
          <a:ln w="9525" algn="ctr">
            <a:solidFill>
              <a:schemeClr val="accent2"/>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Rectangle 3"/>
          <p:cNvSpPr txBox="1">
            <a:spLocks noChangeArrowheads="1"/>
          </p:cNvSpPr>
          <p:nvPr/>
        </p:nvSpPr>
        <p:spPr bwMode="auto">
          <a:xfrm>
            <a:off x="2626305" y="3660387"/>
            <a:ext cx="6984420" cy="2980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defTabSz="913765" fontAlgn="base">
              <a:spcBef>
                <a:spcPct val="0"/>
              </a:spcBef>
              <a:spcAft>
                <a:spcPct val="0"/>
              </a:spcAft>
            </a:pPr>
            <a:r>
              <a:rPr lang="en-US" altLang="zh-CN"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THANKS FOR LISTENING, PLEASE COMMENT</a:t>
            </a:r>
          </a:p>
        </p:txBody>
      </p:sp>
      <p:pic>
        <p:nvPicPr>
          <p:cNvPr id="20" name="图片 19"/>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672721" y="1232205"/>
            <a:ext cx="2557956" cy="81105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4863885" y="0"/>
            <a:ext cx="2464230" cy="185980"/>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863885" y="6672020"/>
            <a:ext cx="2464230" cy="185980"/>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4949771" y="346544"/>
            <a:ext cx="2216258" cy="5386090"/>
          </a:xfrm>
          <a:prstGeom prst="rect">
            <a:avLst/>
          </a:prstGeom>
          <a:noFill/>
        </p:spPr>
        <p:txBody>
          <a:bodyPr wrap="square" rtlCol="0">
            <a:spAutoFit/>
          </a:bodyPr>
          <a:lstStyle/>
          <a:p>
            <a:pPr algn="ctr"/>
            <a:r>
              <a:rPr lang="en-US" altLang="zh-CN" sz="34400" b="1" dirty="0">
                <a:solidFill>
                  <a:srgbClr val="0080FE"/>
                </a:solidFill>
                <a:effectLst>
                  <a:outerShdw blurRad="38100" dist="38100" dir="2700000" algn="tl">
                    <a:srgbClr val="000000">
                      <a:alpha val="43137"/>
                    </a:srgbClr>
                  </a:outerShdw>
                </a:effectLst>
                <a:latin typeface="方正姚体" panose="02010601030101010101" pitchFamily="2" charset="-122"/>
                <a:ea typeface="方正姚体" panose="02010601030101010101" pitchFamily="2" charset="-122"/>
              </a:rPr>
              <a:t>1</a:t>
            </a:r>
            <a:endParaRPr lang="zh-CN" altLang="en-US" sz="34400" b="1" dirty="0">
              <a:solidFill>
                <a:srgbClr val="0080FE"/>
              </a:solidFill>
              <a:effectLst>
                <a:outerShdw blurRad="38100" dist="38100" dir="2700000" algn="tl">
                  <a:srgbClr val="000000">
                    <a:alpha val="43137"/>
                  </a:srgbClr>
                </a:outerShdw>
              </a:effectLst>
              <a:latin typeface="方正姚体" panose="02010601030101010101" pitchFamily="2" charset="-122"/>
              <a:ea typeface="方正姚体" panose="02010601030101010101" pitchFamily="2" charset="-122"/>
            </a:endParaRPr>
          </a:p>
        </p:txBody>
      </p:sp>
      <p:grpSp>
        <p:nvGrpSpPr>
          <p:cNvPr id="22" name="组合 21"/>
          <p:cNvGrpSpPr/>
          <p:nvPr/>
        </p:nvGrpSpPr>
        <p:grpSpPr>
          <a:xfrm>
            <a:off x="3067050" y="2868561"/>
            <a:ext cx="6057900" cy="1404461"/>
            <a:chOff x="3067050" y="2730669"/>
            <a:chExt cx="6057900" cy="1404461"/>
          </a:xfrm>
        </p:grpSpPr>
        <p:sp>
          <p:nvSpPr>
            <p:cNvPr id="18" name="文本框 17"/>
            <p:cNvSpPr txBox="1"/>
            <p:nvPr/>
          </p:nvSpPr>
          <p:spPr>
            <a:xfrm>
              <a:off x="3067050" y="2730669"/>
              <a:ext cx="6057900" cy="1015663"/>
            </a:xfrm>
            <a:prstGeom prst="rect">
              <a:avLst/>
            </a:prstGeom>
            <a:noFill/>
          </p:spPr>
          <p:txBody>
            <a:bodyPr wrap="square" rtlCol="0">
              <a:spAutoFit/>
            </a:bodyPr>
            <a:lstStyle/>
            <a:p>
              <a:pPr algn="ctr" defTabSz="913765">
                <a:defRPr/>
              </a:pPr>
              <a:r>
                <a:rPr lang="zh-CN" altLang="en-US" sz="6000" b="1" dirty="0">
                  <a:solidFill>
                    <a:prstClr val="black"/>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研究背景</a:t>
              </a:r>
            </a:p>
          </p:txBody>
        </p:sp>
        <p:sp>
          <p:nvSpPr>
            <p:cNvPr id="19" name="文本框 18"/>
            <p:cNvSpPr txBox="1"/>
            <p:nvPr/>
          </p:nvSpPr>
          <p:spPr>
            <a:xfrm>
              <a:off x="3067050" y="3735020"/>
              <a:ext cx="6057900" cy="400110"/>
            </a:xfrm>
            <a:prstGeom prst="rect">
              <a:avLst/>
            </a:prstGeom>
            <a:noFill/>
          </p:spPr>
          <p:txBody>
            <a:bodyPr wrap="square" rtlCol="0">
              <a:spAutoFit/>
            </a:bodyPr>
            <a:lstStyle/>
            <a:p>
              <a:pPr algn="ctr" defTabSz="913765">
                <a:defRPr/>
              </a:pPr>
              <a:r>
                <a:rPr lang="en-US" altLang="zh-CN" sz="2000" dirty="0">
                  <a:solidFill>
                    <a:srgbClr val="7A7A7A"/>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rPr>
                <a:t>RESEARCH BACKGROUND</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5859384"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研究背景</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Internet of Things(IoT)</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95D2D856-4B75-40FD-A487-40343363F7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90550" y="1024643"/>
            <a:ext cx="8810899" cy="5377240"/>
          </a:xfrm>
          <a:prstGeom prst="rect">
            <a:avLst/>
          </a:prstGeom>
        </p:spPr>
      </p:pic>
    </p:spTree>
    <p:extLst>
      <p:ext uri="{BB962C8B-B14F-4D97-AF65-F5344CB8AC3E}">
        <p14:creationId xmlns:p14="http://schemas.microsoft.com/office/powerpoint/2010/main" val="4134413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6" y="100151"/>
            <a:ext cx="4415938"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研究背景</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IoT Wireless</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76765604-8C91-42E4-9910-866534A6E47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65627" y="1226469"/>
            <a:ext cx="9260745" cy="4405061"/>
          </a:xfrm>
          <a:prstGeom prst="rect">
            <a:avLst/>
          </a:prstGeom>
        </p:spPr>
      </p:pic>
      <p:sp>
        <p:nvSpPr>
          <p:cNvPr id="8" name="文本框 7">
            <a:extLst>
              <a:ext uri="{FF2B5EF4-FFF2-40B4-BE49-F238E27FC236}">
                <a16:creationId xmlns:a16="http://schemas.microsoft.com/office/drawing/2014/main" id="{7F2C54B5-027E-43B4-9689-C821326E40AD}"/>
              </a:ext>
            </a:extLst>
          </p:cNvPr>
          <p:cNvSpPr txBox="1"/>
          <p:nvPr/>
        </p:nvSpPr>
        <p:spPr>
          <a:xfrm>
            <a:off x="328612" y="5744763"/>
            <a:ext cx="10859931" cy="923330"/>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Arial" panose="020B0604020202020204" pitchFamily="34" charset="0"/>
                <a:cs typeface="Arial" panose="020B0604020202020204" pitchFamily="34" charset="0"/>
              </a:rPr>
              <a:t>Bracke V, Sebrechts M, Moons B, Hoebeke J, De Turck F, Volckaert B. Design and evaluation of a scalable Internet of Things backend for smart ports. Softw Pract Exper. 2021;51:1557–1579. https:// doi.org/10.1002/spe.2973</a:t>
            </a:r>
            <a:endParaRPr lang="zh-CN"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01395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4022677"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研究背景</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IoT Attacks</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FA660EE0-7FEC-4474-A5AC-B5A5976C9242}"/>
              </a:ext>
            </a:extLst>
          </p:cNvPr>
          <p:cNvPicPr>
            <a:picLocks noChangeAspect="1"/>
          </p:cNvPicPr>
          <p:nvPr/>
        </p:nvPicPr>
        <p:blipFill>
          <a:blip r:embed="rId5"/>
          <a:stretch>
            <a:fillRect/>
          </a:stretch>
        </p:blipFill>
        <p:spPr>
          <a:xfrm>
            <a:off x="657224" y="707332"/>
            <a:ext cx="4914542" cy="3407497"/>
          </a:xfrm>
          <a:prstGeom prst="rect">
            <a:avLst/>
          </a:prstGeom>
        </p:spPr>
      </p:pic>
      <p:pic>
        <p:nvPicPr>
          <p:cNvPr id="8" name="图片 7">
            <a:extLst>
              <a:ext uri="{FF2B5EF4-FFF2-40B4-BE49-F238E27FC236}">
                <a16:creationId xmlns:a16="http://schemas.microsoft.com/office/drawing/2014/main" id="{E3E6FBA3-298D-4123-897C-23FD93AD9F39}"/>
              </a:ext>
            </a:extLst>
          </p:cNvPr>
          <p:cNvPicPr>
            <a:picLocks noChangeAspect="1"/>
          </p:cNvPicPr>
          <p:nvPr/>
        </p:nvPicPr>
        <p:blipFill>
          <a:blip r:embed="rId6"/>
          <a:stretch>
            <a:fillRect/>
          </a:stretch>
        </p:blipFill>
        <p:spPr>
          <a:xfrm>
            <a:off x="5664037" y="720599"/>
            <a:ext cx="5180426" cy="1650291"/>
          </a:xfrm>
          <a:prstGeom prst="rect">
            <a:avLst/>
          </a:prstGeom>
        </p:spPr>
      </p:pic>
      <p:pic>
        <p:nvPicPr>
          <p:cNvPr id="10" name="图片 9">
            <a:extLst>
              <a:ext uri="{FF2B5EF4-FFF2-40B4-BE49-F238E27FC236}">
                <a16:creationId xmlns:a16="http://schemas.microsoft.com/office/drawing/2014/main" id="{C3248EA9-9224-4BDF-B3D1-EBF528F06E43}"/>
              </a:ext>
            </a:extLst>
          </p:cNvPr>
          <p:cNvPicPr>
            <a:picLocks noChangeAspect="1"/>
          </p:cNvPicPr>
          <p:nvPr/>
        </p:nvPicPr>
        <p:blipFill>
          <a:blip r:embed="rId7"/>
          <a:stretch>
            <a:fillRect/>
          </a:stretch>
        </p:blipFill>
        <p:spPr>
          <a:xfrm>
            <a:off x="5664037" y="2454714"/>
            <a:ext cx="5125714" cy="1660115"/>
          </a:xfrm>
          <a:prstGeom prst="rect">
            <a:avLst/>
          </a:prstGeom>
        </p:spPr>
      </p:pic>
      <p:sp>
        <p:nvSpPr>
          <p:cNvPr id="25" name="文本框 24">
            <a:extLst>
              <a:ext uri="{FF2B5EF4-FFF2-40B4-BE49-F238E27FC236}">
                <a16:creationId xmlns:a16="http://schemas.microsoft.com/office/drawing/2014/main" id="{3D82D1EB-9CBB-4062-BE69-0AE3449EF730}"/>
              </a:ext>
            </a:extLst>
          </p:cNvPr>
          <p:cNvSpPr txBox="1"/>
          <p:nvPr/>
        </p:nvSpPr>
        <p:spPr>
          <a:xfrm>
            <a:off x="657224" y="4550488"/>
            <a:ext cx="10544175" cy="2031325"/>
          </a:xfrm>
          <a:prstGeom prst="rect">
            <a:avLst/>
          </a:prstGeom>
          <a:noFill/>
        </p:spPr>
        <p:txBody>
          <a:bodyPr wrap="square">
            <a:spAutoFit/>
          </a:bodyPr>
          <a:lstStyle/>
          <a:p>
            <a:pPr marL="285750" indent="-285750">
              <a:buFont typeface="Arial" panose="020B0604020202020204" pitchFamily="34" charset="0"/>
              <a:buChar char="•"/>
            </a:pPr>
            <a:r>
              <a:rPr lang="en-US" altLang="zh-CN" dirty="0">
                <a:solidFill>
                  <a:srgbClr val="222222"/>
                </a:solidFill>
                <a:latin typeface="Arial" panose="020B0604020202020204" pitchFamily="34" charset="0"/>
              </a:rPr>
              <a:t>Marin E, Singelée D, Garcia F D, et al. On the (in) security of the latest generation implantable cardiac defibrillators and how to secure them[C]//Proceedings of the 32nd annual conference on computer security applications. 2016: 226-236.</a:t>
            </a:r>
          </a:p>
          <a:p>
            <a:pPr marL="285750" indent="-285750">
              <a:buFont typeface="Arial" panose="020B0604020202020204" pitchFamily="34" charset="0"/>
              <a:buChar char="•"/>
            </a:pPr>
            <a:r>
              <a:rPr lang="en-US" altLang="zh-CN" b="0" i="0" dirty="0">
                <a:solidFill>
                  <a:srgbClr val="222222"/>
                </a:solidFill>
                <a:effectLst/>
                <a:latin typeface="Arial" panose="020B0604020202020204" pitchFamily="34" charset="0"/>
              </a:rPr>
              <a:t>Garcia F D, Oswald D, Kasper T, et al. Lock it and still lose it—on the ({In) Security} of automotive remote keyless entry systems[C]//25th USENIX security symposium (USENIX Security 16). 2016.</a:t>
            </a:r>
          </a:p>
          <a:p>
            <a:pPr marL="285750" indent="-285750">
              <a:buFont typeface="Arial" panose="020B0604020202020204" pitchFamily="34" charset="0"/>
              <a:buChar char="•"/>
            </a:pPr>
            <a:r>
              <a:rPr lang="en-US" altLang="zh-CN" b="0" i="0" dirty="0">
                <a:solidFill>
                  <a:srgbClr val="222222"/>
                </a:solidFill>
                <a:effectLst/>
                <a:latin typeface="Arial" panose="020B0604020202020204" pitchFamily="34" charset="0"/>
              </a:rPr>
              <a:t>Vanhoef M, Piessens F. Key reinstallation attacks: Forcing nonce reuse in WPA2[C]//Proceedings of the 2017 ACM SIGSAC Conference on Computer and Communications Security. 2017: 1313-1328.</a:t>
            </a:r>
            <a:endParaRPr lang="zh-CN" altLang="en-US" dirty="0"/>
          </a:p>
        </p:txBody>
      </p:sp>
    </p:spTree>
    <p:extLst>
      <p:ext uri="{BB962C8B-B14F-4D97-AF65-F5344CB8AC3E}">
        <p14:creationId xmlns:p14="http://schemas.microsoft.com/office/powerpoint/2010/main" val="3464322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5" y="100151"/>
            <a:ext cx="3926424"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研究背景</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IoT Security</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15398CD4-B748-4C94-87F3-AA7BE6518966}"/>
              </a:ext>
            </a:extLst>
          </p:cNvPr>
          <p:cNvSpPr txBox="1"/>
          <p:nvPr/>
        </p:nvSpPr>
        <p:spPr>
          <a:xfrm>
            <a:off x="2791325" y="3105834"/>
            <a:ext cx="6609349" cy="646331"/>
          </a:xfrm>
          <a:prstGeom prst="rect">
            <a:avLst/>
          </a:prstGeom>
          <a:noFill/>
        </p:spPr>
        <p:txBody>
          <a:bodyPr wrap="square" rtlCol="0">
            <a:spAutoFit/>
          </a:bodyPr>
          <a:lstStyle/>
          <a:p>
            <a:r>
              <a:rPr lang="en-US" altLang="zh-CN" sz="3600" dirty="0">
                <a:solidFill>
                  <a:srgbClr val="FF0000"/>
                </a:solidFill>
                <a:latin typeface="Arial" panose="020B0604020202020204" pitchFamily="34" charset="0"/>
                <a:cs typeface="Arial" panose="020B0604020202020204" pitchFamily="34" charset="0"/>
              </a:rPr>
              <a:t>Authentication</a:t>
            </a:r>
            <a:r>
              <a:rPr lang="en-US" altLang="zh-CN" sz="3600" dirty="0">
                <a:latin typeface="Arial" panose="020B0604020202020204" pitchFamily="34" charset="0"/>
                <a:cs typeface="Arial" panose="020B0604020202020204" pitchFamily="34" charset="0"/>
              </a:rPr>
              <a:t> + Encryption</a:t>
            </a:r>
            <a:endParaRPr lang="zh-CN" altLang="en-US"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3422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4" y="100151"/>
            <a:ext cx="7876793"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研究背景</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rPr>
              <a:t>Cryptography-Based Authentication</a:t>
            </a:r>
            <a:endPar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15398CD4-B748-4C94-87F3-AA7BE6518966}"/>
              </a:ext>
            </a:extLst>
          </p:cNvPr>
          <p:cNvSpPr txBox="1"/>
          <p:nvPr/>
        </p:nvSpPr>
        <p:spPr>
          <a:xfrm>
            <a:off x="657225" y="956285"/>
            <a:ext cx="6609349" cy="646331"/>
          </a:xfrm>
          <a:prstGeom prst="rect">
            <a:avLst/>
          </a:prstGeom>
          <a:noFill/>
        </p:spPr>
        <p:txBody>
          <a:bodyPr wrap="square" rtlCol="0">
            <a:spAutoFit/>
          </a:bodyPr>
          <a:lstStyle/>
          <a:p>
            <a:r>
              <a:rPr lang="en-US" altLang="zh-CN" sz="3600" dirty="0">
                <a:solidFill>
                  <a:srgbClr val="FF0000"/>
                </a:solidFill>
                <a:latin typeface="Arial" panose="020B0604020202020204" pitchFamily="34" charset="0"/>
                <a:cs typeface="Arial" panose="020B0604020202020204" pitchFamily="34" charset="0"/>
              </a:rPr>
              <a:t>Authentication</a:t>
            </a:r>
            <a:endParaRPr lang="zh-CN" altLang="en-US" sz="3600" dirty="0">
              <a:latin typeface="Arial" panose="020B0604020202020204" pitchFamily="34" charset="0"/>
              <a:cs typeface="Arial" panose="020B0604020202020204" pitchFamily="34" charset="0"/>
            </a:endParaRPr>
          </a:p>
        </p:txBody>
      </p:sp>
      <p:sp>
        <p:nvSpPr>
          <p:cNvPr id="6" name="文本框 5">
            <a:extLst>
              <a:ext uri="{FF2B5EF4-FFF2-40B4-BE49-F238E27FC236}">
                <a16:creationId xmlns:a16="http://schemas.microsoft.com/office/drawing/2014/main" id="{64BEB668-D164-4AC8-8D2E-E7BA4DE192BF}"/>
              </a:ext>
            </a:extLst>
          </p:cNvPr>
          <p:cNvSpPr txBox="1"/>
          <p:nvPr/>
        </p:nvSpPr>
        <p:spPr>
          <a:xfrm>
            <a:off x="657225" y="2203452"/>
            <a:ext cx="11017998" cy="3970318"/>
          </a:xfrm>
          <a:prstGeom prst="rect">
            <a:avLst/>
          </a:prstGeom>
          <a:noFill/>
        </p:spPr>
        <p:txBody>
          <a:bodyPr wrap="square" rtlCol="0">
            <a:spAutoFit/>
          </a:bodyPr>
          <a:lstStyle/>
          <a:p>
            <a:pPr marL="285750"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Challenge Response Protocol</a:t>
            </a:r>
          </a:p>
          <a:p>
            <a:pPr marL="742950" lvl="1"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Symmetric Key-based Authentication – Difficult to</a:t>
            </a:r>
            <a:r>
              <a:rPr lang="zh-CN" alt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share</a:t>
            </a:r>
            <a:r>
              <a:rPr lang="zh-CN" alt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a</a:t>
            </a:r>
            <a:r>
              <a:rPr lang="zh-CN" alt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common key for the legitimate devices</a:t>
            </a:r>
          </a:p>
          <a:p>
            <a:pPr marL="742950" lvl="1"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Public Key-based Authentication – Public key cryptography is usually computationally expensive</a:t>
            </a:r>
          </a:p>
          <a:p>
            <a:pPr marL="285750"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Device Identifier – Can be modified easily</a:t>
            </a:r>
          </a:p>
          <a:p>
            <a:endParaRPr lang="en-US" altLang="zh-CN" sz="2800" dirty="0">
              <a:latin typeface="Arial" panose="020B0604020202020204" pitchFamily="34" charset="0"/>
              <a:cs typeface="Arial" panose="020B0604020202020204" pitchFamily="34" charset="0"/>
            </a:endParaRPr>
          </a:p>
          <a:p>
            <a:r>
              <a:rPr lang="en-US" altLang="zh-CN" sz="2800" dirty="0">
                <a:solidFill>
                  <a:srgbClr val="FF0000"/>
                </a:solidFill>
                <a:latin typeface="Arial" panose="020B0604020202020204" pitchFamily="34" charset="0"/>
                <a:cs typeface="Arial" panose="020B0604020202020204" pitchFamily="34" charset="0"/>
              </a:rPr>
              <a:t>A</a:t>
            </a:r>
            <a:r>
              <a:rPr lang="zh-CN" altLang="en-US" sz="2800" dirty="0">
                <a:solidFill>
                  <a:srgbClr val="FF0000"/>
                </a:solidFill>
                <a:latin typeface="Arial" panose="020B0604020202020204" pitchFamily="34" charset="0"/>
                <a:cs typeface="Arial" panose="020B0604020202020204" pitchFamily="34" charset="0"/>
              </a:rPr>
              <a:t> </a:t>
            </a:r>
            <a:r>
              <a:rPr lang="en-US" altLang="zh-CN" sz="2800" dirty="0">
                <a:solidFill>
                  <a:srgbClr val="FF0000"/>
                </a:solidFill>
                <a:latin typeface="Arial" panose="020B0604020202020204" pitchFamily="34" charset="0"/>
                <a:cs typeface="Arial" panose="020B0604020202020204" pitchFamily="34" charset="0"/>
              </a:rPr>
              <a:t>secure</a:t>
            </a:r>
            <a:r>
              <a:rPr lang="zh-CN" altLang="en-US" sz="2800" dirty="0">
                <a:solidFill>
                  <a:srgbClr val="FF0000"/>
                </a:solidFill>
                <a:latin typeface="Arial" panose="020B0604020202020204" pitchFamily="34" charset="0"/>
                <a:cs typeface="Arial" panose="020B0604020202020204" pitchFamily="34" charset="0"/>
              </a:rPr>
              <a:t> </a:t>
            </a:r>
            <a:r>
              <a:rPr lang="en-US" altLang="zh-CN" sz="2800" dirty="0">
                <a:solidFill>
                  <a:srgbClr val="FF0000"/>
                </a:solidFill>
                <a:latin typeface="Arial" panose="020B0604020202020204" pitchFamily="34" charset="0"/>
                <a:cs typeface="Arial" panose="020B0604020202020204" pitchFamily="34" charset="0"/>
              </a:rPr>
              <a:t>device authentication for IoT is missing but urgently required!</a:t>
            </a:r>
          </a:p>
        </p:txBody>
      </p:sp>
    </p:spTree>
    <p:extLst>
      <p:ext uri="{BB962C8B-B14F-4D97-AF65-F5344CB8AC3E}">
        <p14:creationId xmlns:p14="http://schemas.microsoft.com/office/powerpoint/2010/main" val="2520053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
          <p:cNvSpPr>
            <a:spLocks noChangeArrowheads="1"/>
          </p:cNvSpPr>
          <p:nvPr/>
        </p:nvSpPr>
        <p:spPr bwMode="auto">
          <a:xfrm>
            <a:off x="0" y="6802029"/>
            <a:ext cx="12196763" cy="144462"/>
          </a:xfrm>
          <a:prstGeom prst="rect">
            <a:avLst/>
          </a:prstGeom>
          <a:solidFill>
            <a:srgbClr val="0080FE"/>
          </a:solidFill>
          <a:ln>
            <a:solidFill>
              <a:srgbClr val="0080FE"/>
            </a:solid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004C54"/>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0" y="0"/>
            <a:ext cx="3204000" cy="45719"/>
          </a:xfrm>
          <a:prstGeom prst="rect">
            <a:avLst/>
          </a:pr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946364" y="100151"/>
            <a:ext cx="7792003" cy="46166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rPr>
              <a:t>研究背景</a:t>
            </a:r>
            <a:r>
              <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rPr>
              <a:t>——Biometric Fingerprint Authentication</a:t>
            </a:r>
            <a:endParaRPr lang="zh-CN" altLang="en-US" sz="24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624496"/>
            <a:ext cx="12192000" cy="0"/>
          </a:xfrm>
          <a:prstGeom prst="line">
            <a:avLst/>
          </a:prstGeom>
          <a:ln w="25400">
            <a:solidFill>
              <a:srgbClr val="0080FE"/>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10716275" y="120057"/>
            <a:ext cx="1329675" cy="421604"/>
          </a:xfrm>
          <a:prstGeom prst="rect">
            <a:avLst/>
          </a:prstGeom>
        </p:spPr>
      </p:pic>
      <p:sp>
        <p:nvSpPr>
          <p:cNvPr id="16" name="任意多边形: 形状 15"/>
          <p:cNvSpPr/>
          <p:nvPr/>
        </p:nvSpPr>
        <p:spPr>
          <a:xfrm>
            <a:off x="0" y="114621"/>
            <a:ext cx="827314" cy="441882"/>
          </a:xfrm>
          <a:custGeom>
            <a:avLst/>
            <a:gdLst>
              <a:gd name="connsiteX0" fmla="*/ 0 w 2364087"/>
              <a:gd name="connsiteY0" fmla="*/ 0 h 712612"/>
              <a:gd name="connsiteX1" fmla="*/ 2364087 w 2364087"/>
              <a:gd name="connsiteY1" fmla="*/ 0 h 712612"/>
              <a:gd name="connsiteX2" fmla="*/ 1950772 w 2364087"/>
              <a:gd name="connsiteY2" fmla="*/ 712612 h 712612"/>
              <a:gd name="connsiteX3" fmla="*/ 0 w 2364087"/>
              <a:gd name="connsiteY3" fmla="*/ 712612 h 712612"/>
            </a:gdLst>
            <a:ahLst/>
            <a:cxnLst>
              <a:cxn ang="0">
                <a:pos x="connsiteX0" y="connsiteY0"/>
              </a:cxn>
              <a:cxn ang="0">
                <a:pos x="connsiteX1" y="connsiteY1"/>
              </a:cxn>
              <a:cxn ang="0">
                <a:pos x="connsiteX2" y="connsiteY2"/>
              </a:cxn>
              <a:cxn ang="0">
                <a:pos x="connsiteX3" y="connsiteY3"/>
              </a:cxn>
            </a:cxnLst>
            <a:rect l="l" t="t" r="r" b="b"/>
            <a:pathLst>
              <a:path w="2364087" h="712612">
                <a:moveTo>
                  <a:pt x="0" y="0"/>
                </a:moveTo>
                <a:lnTo>
                  <a:pt x="2364087" y="0"/>
                </a:lnTo>
                <a:lnTo>
                  <a:pt x="1950772" y="712612"/>
                </a:lnTo>
                <a:lnTo>
                  <a:pt x="0" y="712612"/>
                </a:lnTo>
                <a:close/>
              </a:path>
            </a:pathLst>
          </a:custGeom>
          <a:solidFill>
            <a:srgbClr val="0080FE"/>
          </a:solidFill>
          <a:ln>
            <a:solidFill>
              <a:srgbClr val="0080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7" name="文本框 16"/>
          <p:cNvSpPr txBox="1"/>
          <p:nvPr/>
        </p:nvSpPr>
        <p:spPr>
          <a:xfrm>
            <a:off x="0" y="135507"/>
            <a:ext cx="657225"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5C7FB759-EFB8-42FB-8AB6-F8CF43C962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41136" y="707332"/>
            <a:ext cx="3039976" cy="5806697"/>
          </a:xfrm>
          <a:prstGeom prst="rect">
            <a:avLst/>
          </a:prstGeom>
        </p:spPr>
      </p:pic>
      <p:sp>
        <p:nvSpPr>
          <p:cNvPr id="8" name="文本框 7">
            <a:extLst>
              <a:ext uri="{FF2B5EF4-FFF2-40B4-BE49-F238E27FC236}">
                <a16:creationId xmlns:a16="http://schemas.microsoft.com/office/drawing/2014/main" id="{8965DA8D-5DDD-4CBA-84EA-ED23F63D0848}"/>
              </a:ext>
            </a:extLst>
          </p:cNvPr>
          <p:cNvSpPr txBox="1"/>
          <p:nvPr/>
        </p:nvSpPr>
        <p:spPr>
          <a:xfrm>
            <a:off x="827314" y="1512660"/>
            <a:ext cx="7513822" cy="4401205"/>
          </a:xfrm>
          <a:prstGeom prst="rect">
            <a:avLst/>
          </a:prstGeom>
          <a:noFill/>
        </p:spPr>
        <p:txBody>
          <a:bodyPr wrap="square" rtlCol="0">
            <a:spAutoFit/>
          </a:bodyPr>
          <a:lstStyle/>
          <a:p>
            <a:r>
              <a:rPr lang="en-US" altLang="zh-CN" sz="2800" dirty="0">
                <a:latin typeface="Arial" panose="020B0604020202020204" pitchFamily="34" charset="0"/>
                <a:cs typeface="Arial" panose="020B0604020202020204" pitchFamily="34" charset="0"/>
              </a:rPr>
              <a:t>Smartphone fingerprint authentication</a:t>
            </a:r>
          </a:p>
          <a:p>
            <a:endParaRPr lang="en-US" altLang="zh-CN" sz="28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Enroll your</a:t>
            </a:r>
            <a:r>
              <a:rPr lang="zh-CN" alt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fingerprint</a:t>
            </a:r>
          </a:p>
          <a:p>
            <a:pPr marL="285750" indent="-285750">
              <a:buFont typeface="Arial" panose="020B0604020202020204" pitchFamily="34" charset="0"/>
              <a:buChar char="•"/>
            </a:pPr>
            <a:r>
              <a:rPr lang="en-US" altLang="zh-CN" sz="2800" dirty="0">
                <a:latin typeface="Arial" panose="020B0604020202020204" pitchFamily="34" charset="0"/>
                <a:cs typeface="Arial" panose="020B0604020202020204" pitchFamily="34" charset="0"/>
              </a:rPr>
              <a:t>Use</a:t>
            </a:r>
            <a:r>
              <a:rPr lang="zh-CN" alt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the</a:t>
            </a:r>
            <a:r>
              <a:rPr lang="zh-CN" alt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same fingerprint to unlock the phone</a:t>
            </a:r>
          </a:p>
          <a:p>
            <a:endParaRPr lang="en-US" altLang="zh-CN" sz="2800" dirty="0">
              <a:latin typeface="Arial" panose="020B0604020202020204" pitchFamily="34" charset="0"/>
              <a:cs typeface="Arial" panose="020B0604020202020204" pitchFamily="34" charset="0"/>
            </a:endParaRPr>
          </a:p>
          <a:p>
            <a:r>
              <a:rPr lang="en-US" altLang="zh-CN" sz="2800" dirty="0">
                <a:solidFill>
                  <a:srgbClr val="FF0000"/>
                </a:solidFill>
                <a:latin typeface="Arial" panose="020B0604020202020204" pitchFamily="34" charset="0"/>
                <a:cs typeface="Arial" panose="020B0604020202020204" pitchFamily="34" charset="0"/>
              </a:rPr>
              <a:t>Even identical twins have different biometric fingerprint.</a:t>
            </a:r>
          </a:p>
          <a:p>
            <a:endParaRPr lang="en-US" altLang="zh-CN" sz="2800" dirty="0">
              <a:solidFill>
                <a:srgbClr val="FF0000"/>
              </a:solidFill>
              <a:latin typeface="Arial" panose="020B0604020202020204" pitchFamily="34" charset="0"/>
              <a:cs typeface="Arial" panose="020B0604020202020204" pitchFamily="34" charset="0"/>
            </a:endParaRPr>
          </a:p>
          <a:p>
            <a:r>
              <a:rPr lang="en-US" altLang="zh-CN" sz="2800" dirty="0">
                <a:solidFill>
                  <a:srgbClr val="FF0000"/>
                </a:solidFill>
                <a:latin typeface="Arial" panose="020B0604020202020204" pitchFamily="34" charset="0"/>
                <a:cs typeface="Arial" panose="020B0604020202020204" pitchFamily="34" charset="0"/>
              </a:rPr>
              <a:t>Do wireless devices have fingerprints?</a:t>
            </a:r>
          </a:p>
        </p:txBody>
      </p:sp>
    </p:spTree>
    <p:extLst>
      <p:ext uri="{BB962C8B-B14F-4D97-AF65-F5344CB8AC3E}">
        <p14:creationId xmlns:p14="http://schemas.microsoft.com/office/powerpoint/2010/main" val="74669631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清风素材 12sc.taobao.com; ">
  <a:themeElements>
    <a:clrScheme name="">
      <a:dk1>
        <a:srgbClr val="004C54"/>
      </a:dk1>
      <a:lt1>
        <a:srgbClr val="009EB0"/>
      </a:lt1>
      <a:dk2>
        <a:srgbClr val="DDDDDD"/>
      </a:dk2>
      <a:lt2>
        <a:srgbClr val="808080"/>
      </a:lt2>
      <a:accent1>
        <a:srgbClr val="292929"/>
      </a:accent1>
      <a:accent2>
        <a:srgbClr val="FFFFFF"/>
      </a:accent2>
      <a:accent3>
        <a:srgbClr val="AACCD4"/>
      </a:accent3>
      <a:accent4>
        <a:srgbClr val="004046"/>
      </a:accent4>
      <a:accent5>
        <a:srgbClr val="ACACAC"/>
      </a:accent5>
      <a:accent6>
        <a:srgbClr val="E7E7E7"/>
      </a:accent6>
      <a:hlink>
        <a:srgbClr val="B3B3B3"/>
      </a:hlink>
      <a:folHlink>
        <a:srgbClr val="404040"/>
      </a:folHlink>
    </a:clrScheme>
    <a:fontScheme name="2_默认设计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2_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2_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1440</TotalTime>
  <Words>2673</Words>
  <Application>Microsoft Office PowerPoint</Application>
  <PresentationFormat>宽屏</PresentationFormat>
  <Paragraphs>174</Paragraphs>
  <Slides>28</Slides>
  <Notes>27</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28</vt:i4>
      </vt:variant>
    </vt:vector>
  </HeadingPairs>
  <TitlesOfParts>
    <vt:vector size="37" baseType="lpstr">
      <vt:lpstr>等线</vt:lpstr>
      <vt:lpstr>等线 Light</vt:lpstr>
      <vt:lpstr>方正姚体</vt:lpstr>
      <vt:lpstr>微软雅黑</vt:lpstr>
      <vt:lpstr>微软雅黑 Light</vt:lpstr>
      <vt:lpstr>Arial</vt:lpstr>
      <vt:lpstr>Cambria Math</vt:lpstr>
      <vt:lpstr>Office 主题​​</vt:lpstr>
      <vt:lpstr>清风素材 12sc.taobao.com;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刘宇</dc:creator>
  <cp:lastModifiedBy>陈 鹏宇</cp:lastModifiedBy>
  <cp:revision>101</cp:revision>
  <dcterms:created xsi:type="dcterms:W3CDTF">2018-02-21T12:39:00Z</dcterms:created>
  <dcterms:modified xsi:type="dcterms:W3CDTF">2023-11-19T14:56:17Z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